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79" r:id="rId3"/>
    <p:sldId id="280" r:id="rId4"/>
    <p:sldId id="281" r:id="rId5"/>
    <p:sldId id="282" r:id="rId6"/>
    <p:sldId id="283" r:id="rId7"/>
    <p:sldId id="285" r:id="rId8"/>
    <p:sldId id="287" r:id="rId9"/>
    <p:sldId id="288" r:id="rId10"/>
    <p:sldId id="295" r:id="rId11"/>
    <p:sldId id="369" r:id="rId12"/>
    <p:sldId id="370" r:id="rId13"/>
    <p:sldId id="371" r:id="rId14"/>
    <p:sldId id="372" r:id="rId15"/>
    <p:sldId id="292" r:id="rId16"/>
    <p:sldId id="293" r:id="rId17"/>
    <p:sldId id="294" r:id="rId18"/>
    <p:sldId id="297" r:id="rId19"/>
    <p:sldId id="261" r:id="rId20"/>
    <p:sldId id="299" r:id="rId21"/>
    <p:sldId id="301" r:id="rId22"/>
    <p:sldId id="302" r:id="rId23"/>
    <p:sldId id="304" r:id="rId24"/>
    <p:sldId id="303" r:id="rId25"/>
    <p:sldId id="305" r:id="rId26"/>
    <p:sldId id="373" r:id="rId27"/>
    <p:sldId id="263" r:id="rId28"/>
    <p:sldId id="264" r:id="rId29"/>
    <p:sldId id="265" r:id="rId30"/>
    <p:sldId id="258" r:id="rId31"/>
    <p:sldId id="267" r:id="rId32"/>
    <p:sldId id="307" r:id="rId33"/>
    <p:sldId id="306" r:id="rId34"/>
    <p:sldId id="269" r:id="rId35"/>
    <p:sldId id="308" r:id="rId36"/>
    <p:sldId id="270" r:id="rId37"/>
    <p:sldId id="271" r:id="rId38"/>
    <p:sldId id="309" r:id="rId39"/>
    <p:sldId id="272" r:id="rId40"/>
    <p:sldId id="273" r:id="rId41"/>
    <p:sldId id="275" r:id="rId42"/>
    <p:sldId id="326" r:id="rId43"/>
    <p:sldId id="380" r:id="rId44"/>
    <p:sldId id="333" r:id="rId45"/>
    <p:sldId id="334" r:id="rId46"/>
    <p:sldId id="335" r:id="rId47"/>
    <p:sldId id="340" r:id="rId48"/>
    <p:sldId id="338" r:id="rId49"/>
    <p:sldId id="339" r:id="rId50"/>
    <p:sldId id="341" r:id="rId51"/>
    <p:sldId id="344" r:id="rId52"/>
    <p:sldId id="345" r:id="rId53"/>
    <p:sldId id="312" r:id="rId54"/>
    <p:sldId id="313" r:id="rId55"/>
    <p:sldId id="314" r:id="rId56"/>
    <p:sldId id="315" r:id="rId57"/>
    <p:sldId id="383" r:id="rId58"/>
    <p:sldId id="395" r:id="rId59"/>
    <p:sldId id="316" r:id="rId60"/>
    <p:sldId id="382" r:id="rId61"/>
    <p:sldId id="317" r:id="rId62"/>
    <p:sldId id="311" r:id="rId63"/>
    <p:sldId id="318" r:id="rId64"/>
    <p:sldId id="327" r:id="rId65"/>
    <p:sldId id="328" r:id="rId66"/>
    <p:sldId id="329" r:id="rId67"/>
    <p:sldId id="330" r:id="rId68"/>
    <p:sldId id="331" r:id="rId69"/>
    <p:sldId id="332" r:id="rId70"/>
    <p:sldId id="374" r:id="rId71"/>
    <p:sldId id="357" r:id="rId72"/>
    <p:sldId id="358" r:id="rId73"/>
    <p:sldId id="324" r:id="rId74"/>
    <p:sldId id="320" r:id="rId75"/>
    <p:sldId id="346" r:id="rId76"/>
    <p:sldId id="347" r:id="rId77"/>
    <p:sldId id="359" r:id="rId78"/>
    <p:sldId id="348" r:id="rId79"/>
    <p:sldId id="354" r:id="rId80"/>
    <p:sldId id="342" r:id="rId81"/>
    <p:sldId id="343" r:id="rId82"/>
    <p:sldId id="349" r:id="rId83"/>
    <p:sldId id="351" r:id="rId84"/>
    <p:sldId id="350" r:id="rId85"/>
    <p:sldId id="393" r:id="rId86"/>
    <p:sldId id="394" r:id="rId87"/>
    <p:sldId id="375" r:id="rId88"/>
    <p:sldId id="376" r:id="rId89"/>
    <p:sldId id="377" r:id="rId90"/>
    <p:sldId id="378" r:id="rId91"/>
    <p:sldId id="325" r:id="rId92"/>
    <p:sldId id="322" r:id="rId93"/>
    <p:sldId id="352" r:id="rId94"/>
    <p:sldId id="321" r:id="rId95"/>
    <p:sldId id="353" r:id="rId96"/>
    <p:sldId id="361" r:id="rId97"/>
    <p:sldId id="360" r:id="rId98"/>
    <p:sldId id="363" r:id="rId99"/>
    <p:sldId id="362" r:id="rId100"/>
    <p:sldId id="364" r:id="rId101"/>
    <p:sldId id="365" r:id="rId102"/>
    <p:sldId id="367" r:id="rId103"/>
    <p:sldId id="368" r:id="rId104"/>
    <p:sldId id="385" r:id="rId105"/>
    <p:sldId id="384" r:id="rId106"/>
    <p:sldId id="386" r:id="rId107"/>
    <p:sldId id="387" r:id="rId108"/>
    <p:sldId id="388" r:id="rId109"/>
    <p:sldId id="389" r:id="rId110"/>
    <p:sldId id="390" r:id="rId111"/>
    <p:sldId id="391" r:id="rId112"/>
    <p:sldId id="392" r:id="rId113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9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22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0B74-1FE1-4FB7-82E7-0D2FF5E15FE0}" type="datetimeFigureOut">
              <a:rPr lang="nb-NO" smtClean="0"/>
              <a:t>14.05.2019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9CF9-90F9-422E-81FF-BF6E81EC8A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04385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0B74-1FE1-4FB7-82E7-0D2FF5E15FE0}" type="datetimeFigureOut">
              <a:rPr lang="nb-NO" smtClean="0"/>
              <a:t>14.05.2019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9CF9-90F9-422E-81FF-BF6E81EC8A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35483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0B74-1FE1-4FB7-82E7-0D2FF5E15FE0}" type="datetimeFigureOut">
              <a:rPr lang="nb-NO" smtClean="0"/>
              <a:t>14.05.2019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9CF9-90F9-422E-81FF-BF6E81EC8A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88463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0B74-1FE1-4FB7-82E7-0D2FF5E15FE0}" type="datetimeFigureOut">
              <a:rPr lang="nb-NO" smtClean="0"/>
              <a:t>14.05.2019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9CF9-90F9-422E-81FF-BF6E81EC8A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78166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0B74-1FE1-4FB7-82E7-0D2FF5E15FE0}" type="datetimeFigureOut">
              <a:rPr lang="nb-NO" smtClean="0"/>
              <a:t>14.05.2019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9CF9-90F9-422E-81FF-BF6E81EC8A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0262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0B74-1FE1-4FB7-82E7-0D2FF5E15FE0}" type="datetimeFigureOut">
              <a:rPr lang="nb-NO" smtClean="0"/>
              <a:t>14.05.2019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9CF9-90F9-422E-81FF-BF6E81EC8A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56125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0B74-1FE1-4FB7-82E7-0D2FF5E15FE0}" type="datetimeFigureOut">
              <a:rPr lang="nb-NO" smtClean="0"/>
              <a:t>14.05.2019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9CF9-90F9-422E-81FF-BF6E81EC8A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7988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0B74-1FE1-4FB7-82E7-0D2FF5E15FE0}" type="datetimeFigureOut">
              <a:rPr lang="nb-NO" smtClean="0"/>
              <a:t>14.05.2019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9CF9-90F9-422E-81FF-BF6E81EC8A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7307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0B74-1FE1-4FB7-82E7-0D2FF5E15FE0}" type="datetimeFigureOut">
              <a:rPr lang="nb-NO" smtClean="0"/>
              <a:t>14.05.2019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9CF9-90F9-422E-81FF-BF6E81EC8A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3411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0B74-1FE1-4FB7-82E7-0D2FF5E15FE0}" type="datetimeFigureOut">
              <a:rPr lang="nb-NO" smtClean="0"/>
              <a:t>14.05.2019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9CF9-90F9-422E-81FF-BF6E81EC8A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940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0B74-1FE1-4FB7-82E7-0D2FF5E15FE0}" type="datetimeFigureOut">
              <a:rPr lang="nb-NO" smtClean="0"/>
              <a:t>14.05.2019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9CF9-90F9-422E-81FF-BF6E81EC8A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0723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C0B74-1FE1-4FB7-82E7-0D2FF5E15FE0}" type="datetimeFigureOut">
              <a:rPr lang="nb-NO" smtClean="0"/>
              <a:t>14.05.2019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E9CF9-90F9-422E-81FF-BF6E81EC8A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2113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3.pn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601190" y="4670817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nb-NO" sz="3200" dirty="0">
                <a:latin typeface="Helvetica" pitchFamily="2" charset="0"/>
              </a:rPr>
              <a:t>and </a:t>
            </a:r>
            <a:r>
              <a:rPr lang="nb-NO" sz="3200" dirty="0" err="1">
                <a:latin typeface="Helvetica" pitchFamily="2" charset="0"/>
              </a:rPr>
              <a:t>infrastructure</a:t>
            </a:r>
            <a:r>
              <a:rPr lang="nb-NO" sz="3200" dirty="0">
                <a:latin typeface="Helvetica" pitchFamily="2" charset="0"/>
              </a:rPr>
              <a:t> as </a:t>
            </a:r>
            <a:r>
              <a:rPr lang="nb-NO" sz="3200" dirty="0" err="1">
                <a:latin typeface="Helvetica" pitchFamily="2" charset="0"/>
              </a:rPr>
              <a:t>code</a:t>
            </a:r>
            <a:endParaRPr lang="nb-NO" sz="3200" dirty="0">
              <a:latin typeface="Helvetica" pitchFamily="2" charset="0"/>
            </a:endParaRPr>
          </a:p>
          <a:p>
            <a:r>
              <a:rPr lang="nb-NO" sz="3200" dirty="0">
                <a:latin typeface="Helvetica" pitchFamily="2" charset="0"/>
              </a:rPr>
              <a:t>workshop</a:t>
            </a:r>
          </a:p>
          <a:p>
            <a:br>
              <a:rPr lang="nb-NO" dirty="0">
                <a:latin typeface="Helvetica" pitchFamily="2" charset="0"/>
              </a:rPr>
            </a:br>
            <a:r>
              <a:rPr lang="nb-NO" dirty="0">
                <a:latin typeface="Helvetica" pitchFamily="2" charset="0"/>
              </a:rPr>
              <a:t>Andreas </a:t>
            </a:r>
            <a:r>
              <a:rPr lang="nb-NO" dirty="0" err="1">
                <a:latin typeface="Helvetica" pitchFamily="2" charset="0"/>
              </a:rPr>
              <a:t>Mosti</a:t>
            </a:r>
            <a:endParaRPr lang="nb-NO" dirty="0">
              <a:latin typeface="Helvetica" pitchFamily="2" charset="0"/>
            </a:endParaRPr>
          </a:p>
        </p:txBody>
      </p:sp>
      <p:pic>
        <p:nvPicPr>
          <p:cNvPr id="1026" name="Picture 2" descr="http://rishabhdas.github.io/GitLab-Ansible/Images/Ansi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48" y="1278536"/>
            <a:ext cx="3979677" cy="314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408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9123EF-16EF-174A-8C69-183408F9C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363024-5A08-6847-8979-8436AE6DA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832872"/>
            <a:ext cx="9217024" cy="51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014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AD602C-3B3D-5944-BCBF-74116F22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574963"/>
            <a:ext cx="10350500" cy="609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9BE41E-429D-D543-BF0B-B845BD232D58}"/>
              </a:ext>
            </a:extLst>
          </p:cNvPr>
          <p:cNvSpPr txBox="1"/>
          <p:nvPr/>
        </p:nvSpPr>
        <p:spPr>
          <a:xfrm>
            <a:off x="527088" y="117764"/>
            <a:ext cx="9836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roles/Prometheus/templates/alertmanager.yml.j2</a:t>
            </a:r>
          </a:p>
        </p:txBody>
      </p:sp>
    </p:spTree>
    <p:extLst>
      <p:ext uri="{BB962C8B-B14F-4D97-AF65-F5344CB8AC3E}">
        <p14:creationId xmlns:p14="http://schemas.microsoft.com/office/powerpoint/2010/main" val="28900927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FAD888-C6DB-A640-91FF-3404B781D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6336"/>
            <a:ext cx="12192000" cy="26653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6CF74A-E1C3-AC4B-A45B-FBF49AE83B86}"/>
              </a:ext>
            </a:extLst>
          </p:cNvPr>
          <p:cNvSpPr txBox="1"/>
          <p:nvPr/>
        </p:nvSpPr>
        <p:spPr>
          <a:xfrm>
            <a:off x="527088" y="117764"/>
            <a:ext cx="9836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roles/Prometheus/defaults/</a:t>
            </a:r>
            <a:r>
              <a:rPr lang="en-US" sz="2800" b="1" dirty="0" err="1"/>
              <a:t>main.yml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205902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8C6CD6-B5C0-5344-BA6C-A19184BA81F0}"/>
              </a:ext>
            </a:extLst>
          </p:cNvPr>
          <p:cNvSpPr txBox="1"/>
          <p:nvPr/>
        </p:nvSpPr>
        <p:spPr>
          <a:xfrm>
            <a:off x="568036" y="304800"/>
            <a:ext cx="639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roles/</a:t>
            </a:r>
            <a:r>
              <a:rPr lang="en-US" sz="2800" b="1" dirty="0" err="1"/>
              <a:t>TeamCityAgent</a:t>
            </a:r>
            <a:r>
              <a:rPr lang="en-US" sz="2800" b="1" dirty="0"/>
              <a:t>/tasks/</a:t>
            </a:r>
            <a:r>
              <a:rPr lang="en-US" sz="2800" b="1" dirty="0" err="1"/>
              <a:t>main.yaml</a:t>
            </a:r>
            <a:endParaRPr lang="en-US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6E8B0-A8BA-204F-9623-7842F971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8" y="2095500"/>
            <a:ext cx="11700383" cy="266699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2868ED-50E6-7743-8EC1-299985CEE9CC}"/>
              </a:ext>
            </a:extLst>
          </p:cNvPr>
          <p:cNvCxnSpPr>
            <a:cxnSpLocks/>
          </p:cNvCxnSpPr>
          <p:nvPr/>
        </p:nvCxnSpPr>
        <p:spPr>
          <a:xfrm>
            <a:off x="4229100" y="4350328"/>
            <a:ext cx="444730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0732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926366-EFC6-DC44-BC28-66F6CF4EF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55" y="1343892"/>
            <a:ext cx="11257089" cy="3504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94751A-3064-094F-AEFA-F87C9A87FFB9}"/>
              </a:ext>
            </a:extLst>
          </p:cNvPr>
          <p:cNvSpPr txBox="1"/>
          <p:nvPr/>
        </p:nvSpPr>
        <p:spPr>
          <a:xfrm>
            <a:off x="568036" y="304800"/>
            <a:ext cx="7329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roles/</a:t>
            </a:r>
            <a:r>
              <a:rPr lang="en-US" sz="2800" b="1" dirty="0" err="1"/>
              <a:t>TeamCityAgent</a:t>
            </a:r>
            <a:r>
              <a:rPr lang="en-US" sz="2800" b="1" dirty="0"/>
              <a:t>/handlers/</a:t>
            </a:r>
            <a:r>
              <a:rPr lang="en-US" sz="2800" b="1" dirty="0" err="1"/>
              <a:t>main.yaml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953954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 txBox="1">
            <a:spLocks/>
          </p:cNvSpPr>
          <p:nvPr/>
        </p:nvSpPr>
        <p:spPr>
          <a:xfrm>
            <a:off x="525298" y="2968337"/>
            <a:ext cx="11141404" cy="210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6000" dirty="0" err="1"/>
              <a:t>Exercise</a:t>
            </a:r>
            <a:r>
              <a:rPr lang="nb-NO" sz="6000" dirty="0"/>
              <a:t> 4: </a:t>
            </a:r>
            <a:br>
              <a:rPr lang="nb-NO" sz="6000" dirty="0"/>
            </a:br>
            <a:r>
              <a:rPr lang="nb-NO" sz="6000" dirty="0"/>
              <a:t>Templates, handlers and files</a:t>
            </a:r>
          </a:p>
          <a:p>
            <a:pPr algn="ctr"/>
            <a:endParaRPr lang="nb-NO" sz="6000" dirty="0"/>
          </a:p>
        </p:txBody>
      </p:sp>
    </p:spTree>
    <p:extLst>
      <p:ext uri="{BB962C8B-B14F-4D97-AF65-F5344CB8AC3E}">
        <p14:creationId xmlns:p14="http://schemas.microsoft.com/office/powerpoint/2010/main" val="9372898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 txBox="1">
            <a:spLocks/>
          </p:cNvSpPr>
          <p:nvPr/>
        </p:nvSpPr>
        <p:spPr>
          <a:xfrm>
            <a:off x="525298" y="2376055"/>
            <a:ext cx="11141404" cy="210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6000" dirty="0"/>
              <a:t>Part 5:</a:t>
            </a:r>
            <a:br>
              <a:rPr lang="nb-NO" sz="6000" dirty="0"/>
            </a:br>
            <a:r>
              <a:rPr lang="nb-NO" sz="6000" dirty="0" err="1"/>
              <a:t>Ansible</a:t>
            </a:r>
            <a:r>
              <a:rPr lang="nb-NO" sz="6000" dirty="0"/>
              <a:t> </a:t>
            </a:r>
            <a:r>
              <a:rPr lang="nb-NO" sz="6000" dirty="0" err="1"/>
              <a:t>Vault</a:t>
            </a:r>
            <a:endParaRPr lang="nb-NO" sz="6000" dirty="0"/>
          </a:p>
        </p:txBody>
      </p:sp>
    </p:spTree>
    <p:extLst>
      <p:ext uri="{BB962C8B-B14F-4D97-AF65-F5344CB8AC3E}">
        <p14:creationId xmlns:p14="http://schemas.microsoft.com/office/powerpoint/2010/main" val="32146475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8779A117-4ED0-0C4C-BB57-A0E2FE06E6E2}"/>
              </a:ext>
            </a:extLst>
          </p:cNvPr>
          <p:cNvSpPr txBox="1">
            <a:spLocks/>
          </p:cNvSpPr>
          <p:nvPr/>
        </p:nvSpPr>
        <p:spPr>
          <a:xfrm>
            <a:off x="525298" y="2376055"/>
            <a:ext cx="11141404" cy="210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6000" dirty="0" err="1"/>
              <a:t>When</a:t>
            </a:r>
            <a:r>
              <a:rPr lang="nb-NO" sz="6000" dirty="0"/>
              <a:t> </a:t>
            </a:r>
            <a:r>
              <a:rPr lang="nb-NO" sz="6000" dirty="0" err="1"/>
              <a:t>working</a:t>
            </a:r>
            <a:r>
              <a:rPr lang="nb-NO" sz="6000" dirty="0"/>
              <a:t> </a:t>
            </a:r>
            <a:r>
              <a:rPr lang="nb-NO" sz="6000" dirty="0" err="1"/>
              <a:t>with</a:t>
            </a:r>
            <a:r>
              <a:rPr lang="nb-NO" sz="6000" dirty="0"/>
              <a:t> </a:t>
            </a:r>
            <a:r>
              <a:rPr lang="nb-NO" sz="6000" dirty="0" err="1"/>
              <a:t>secrets</a:t>
            </a:r>
            <a:endParaRPr lang="nb-NO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4A079-799B-0D4F-BE26-56A16ABFD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55" y="1343892"/>
            <a:ext cx="11257089" cy="35040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AFF205-F82F-B04D-9448-6BEB24347B9E}"/>
              </a:ext>
            </a:extLst>
          </p:cNvPr>
          <p:cNvCxnSpPr>
            <a:cxnSpLocks/>
          </p:cNvCxnSpPr>
          <p:nvPr/>
        </p:nvCxnSpPr>
        <p:spPr>
          <a:xfrm>
            <a:off x="8035636" y="4481945"/>
            <a:ext cx="3449782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169FBA3-853F-E545-8FDD-DF2D5A618A80}"/>
              </a:ext>
            </a:extLst>
          </p:cNvPr>
          <p:cNvSpPr txBox="1"/>
          <p:nvPr/>
        </p:nvSpPr>
        <p:spPr>
          <a:xfrm>
            <a:off x="568036" y="304800"/>
            <a:ext cx="639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roles/</a:t>
            </a:r>
            <a:r>
              <a:rPr lang="en-US" sz="2800" b="1" dirty="0" err="1"/>
              <a:t>TeamCityAgent</a:t>
            </a:r>
            <a:r>
              <a:rPr lang="en-US" sz="2800" b="1" dirty="0"/>
              <a:t>/tasks/</a:t>
            </a:r>
            <a:r>
              <a:rPr lang="en-US" sz="2800" b="1" dirty="0" err="1"/>
              <a:t>main.yaml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467341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2D0E45-58AE-3A49-BFD4-8B484692D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23" y="2105891"/>
            <a:ext cx="14160896" cy="21613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D38D94-3147-674F-9D44-D035D1C20169}"/>
              </a:ext>
            </a:extLst>
          </p:cNvPr>
          <p:cNvSpPr txBox="1"/>
          <p:nvPr/>
        </p:nvSpPr>
        <p:spPr>
          <a:xfrm>
            <a:off x="568036" y="304800"/>
            <a:ext cx="639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roles/</a:t>
            </a:r>
            <a:r>
              <a:rPr lang="en-US" sz="2800" b="1" dirty="0" err="1"/>
              <a:t>TeamCityAgent</a:t>
            </a:r>
            <a:r>
              <a:rPr lang="en-US" sz="2800" b="1" dirty="0"/>
              <a:t>/defaults/</a:t>
            </a:r>
            <a:r>
              <a:rPr lang="en-US" sz="2800" b="1" dirty="0" err="1"/>
              <a:t>main.yaml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341479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54102D-8C35-9F4D-AEF9-8F7C0E20E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9" y="2369127"/>
            <a:ext cx="12082269" cy="139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071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9D9D23-8908-F948-8B75-DD0E1B50F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54" y="969819"/>
            <a:ext cx="8221414" cy="5430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D0A137-5771-4346-9B62-4270A909281B}"/>
              </a:ext>
            </a:extLst>
          </p:cNvPr>
          <p:cNvSpPr txBox="1"/>
          <p:nvPr/>
        </p:nvSpPr>
        <p:spPr>
          <a:xfrm>
            <a:off x="568036" y="304800"/>
            <a:ext cx="639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roles/</a:t>
            </a:r>
            <a:r>
              <a:rPr lang="en-US" sz="2800" b="1" dirty="0" err="1"/>
              <a:t>TeamCityAgent</a:t>
            </a:r>
            <a:r>
              <a:rPr lang="en-US" sz="2800" b="1" dirty="0"/>
              <a:t>/defaults/</a:t>
            </a:r>
            <a:r>
              <a:rPr lang="en-US" sz="2800" b="1" dirty="0" err="1"/>
              <a:t>main.yaml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66965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4A336-94FC-BD42-A5DC-BBC9FB6FC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1" y="817418"/>
            <a:ext cx="2001982" cy="2001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864534-490A-E94E-A3DE-42849F374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1" y="1513609"/>
            <a:ext cx="2001982" cy="2001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BEBE2E-36B0-8D49-ABF8-5EA584A19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1" y="2123209"/>
            <a:ext cx="2001982" cy="2001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5284D7-63D6-5F44-8960-2FD7FBA99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1" y="2770909"/>
            <a:ext cx="2001982" cy="2001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774E4-B6CF-8549-9837-92A15E1F0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1" y="3467100"/>
            <a:ext cx="2001982" cy="20019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01E834-2EAD-D241-92DC-EE7E058CE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689" y="817418"/>
            <a:ext cx="2001982" cy="20019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8CFCA4-A61E-7945-8C85-DEA3F471C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689" y="1513609"/>
            <a:ext cx="2001982" cy="20019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034A9C-802A-D74B-9C78-BF5290B3C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689" y="2123209"/>
            <a:ext cx="2001982" cy="20019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0052DC-A5DB-714E-B4F6-49FA2929F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689" y="2770909"/>
            <a:ext cx="2001982" cy="2001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5322A5-A548-8C4B-AEB7-82A41C6D0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689" y="3467100"/>
            <a:ext cx="2001982" cy="20019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64F6AB-3571-3C4F-8E70-2EFCE1D68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616" y="817418"/>
            <a:ext cx="2001982" cy="20019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AB82D-DE90-9742-98D3-71AF11C69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616" y="1513609"/>
            <a:ext cx="2001982" cy="20019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4FAD5B-2343-B743-B924-D1ACBA3F4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616" y="2123209"/>
            <a:ext cx="2001982" cy="20019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97EF72-0377-BC4F-B26C-04E88B681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616" y="2770909"/>
            <a:ext cx="2001982" cy="20019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1DDA27-E841-8847-AE41-2E6AEA372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616" y="3467100"/>
            <a:ext cx="2001982" cy="20019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8FBA8D-FB84-AD42-9F60-7BCA02B1B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834" y="817418"/>
            <a:ext cx="2001982" cy="20019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9F4971-4538-DD4C-BA0D-EEA192492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834" y="1513609"/>
            <a:ext cx="2001982" cy="20019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68F6BB-B488-084A-8511-08B99C05B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834" y="2123209"/>
            <a:ext cx="2001982" cy="20019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F485FB-CBE1-5C49-BFDD-E9E93E3E9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834" y="2770909"/>
            <a:ext cx="2001982" cy="20019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68BEF4-AA02-4F4E-8B5B-75E7D0C48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834" y="3467100"/>
            <a:ext cx="2001982" cy="200198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1110AD1-28C9-BF45-A9BD-E977B8566B9F}"/>
              </a:ext>
            </a:extLst>
          </p:cNvPr>
          <p:cNvCxnSpPr>
            <a:cxnSpLocks/>
          </p:cNvCxnSpPr>
          <p:nvPr/>
        </p:nvCxnSpPr>
        <p:spPr>
          <a:xfrm>
            <a:off x="5818909" y="221673"/>
            <a:ext cx="0" cy="4551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F47E419-324D-CD4E-A403-1E19A98F509B}"/>
              </a:ext>
            </a:extLst>
          </p:cNvPr>
          <p:cNvSpPr txBox="1"/>
          <p:nvPr/>
        </p:nvSpPr>
        <p:spPr>
          <a:xfrm>
            <a:off x="696189" y="581891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Site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19315F-FD98-8646-BB64-D471F23AE01F}"/>
              </a:ext>
            </a:extLst>
          </p:cNvPr>
          <p:cNvSpPr txBox="1"/>
          <p:nvPr/>
        </p:nvSpPr>
        <p:spPr>
          <a:xfrm>
            <a:off x="3512126" y="571500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Site A Replica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78BFB4-1986-004E-AEEA-84B9EE95E7BC}"/>
              </a:ext>
            </a:extLst>
          </p:cNvPr>
          <p:cNvSpPr txBox="1"/>
          <p:nvPr/>
        </p:nvSpPr>
        <p:spPr>
          <a:xfrm>
            <a:off x="9400304" y="571500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Site B Replica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FDEEC5-9E21-C544-AA1E-F066A767CB5B}"/>
              </a:ext>
            </a:extLst>
          </p:cNvPr>
          <p:cNvSpPr txBox="1"/>
          <p:nvPr/>
        </p:nvSpPr>
        <p:spPr>
          <a:xfrm>
            <a:off x="6778334" y="571500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Site B</a:t>
            </a:r>
          </a:p>
        </p:txBody>
      </p:sp>
    </p:spTree>
    <p:extLst>
      <p:ext uri="{BB962C8B-B14F-4D97-AF65-F5344CB8AC3E}">
        <p14:creationId xmlns:p14="http://schemas.microsoft.com/office/powerpoint/2010/main" val="111701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8876C0-E197-1749-96C6-540C153D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67" y="2969635"/>
            <a:ext cx="13071755" cy="9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771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C35B49-A2EC-9444-A15D-5FA62E91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96" y="684415"/>
            <a:ext cx="8819407" cy="6173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D4CA0F-6898-8748-9014-872FDB0D6CF1}"/>
              </a:ext>
            </a:extLst>
          </p:cNvPr>
          <p:cNvSpPr txBox="1"/>
          <p:nvPr/>
        </p:nvSpPr>
        <p:spPr>
          <a:xfrm>
            <a:off x="568036" y="161195"/>
            <a:ext cx="639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roles/</a:t>
            </a:r>
            <a:r>
              <a:rPr lang="en-US" sz="2800" b="1" dirty="0" err="1"/>
              <a:t>TeamCityAgent</a:t>
            </a:r>
            <a:r>
              <a:rPr lang="en-US" sz="2800" b="1" dirty="0"/>
              <a:t>/defaults/</a:t>
            </a:r>
            <a:r>
              <a:rPr lang="en-US" sz="2800" b="1" dirty="0" err="1"/>
              <a:t>main.yaml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57959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 txBox="1">
            <a:spLocks/>
          </p:cNvSpPr>
          <p:nvPr/>
        </p:nvSpPr>
        <p:spPr>
          <a:xfrm>
            <a:off x="525298" y="2968337"/>
            <a:ext cx="11141404" cy="210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6000" dirty="0" err="1"/>
              <a:t>Exercise</a:t>
            </a:r>
            <a:r>
              <a:rPr lang="nb-NO" sz="6000" dirty="0"/>
              <a:t> 5: </a:t>
            </a:r>
            <a:br>
              <a:rPr lang="nb-NO" sz="6000" dirty="0"/>
            </a:br>
            <a:r>
              <a:rPr lang="nb-NO" sz="6000" dirty="0" err="1"/>
              <a:t>Vault</a:t>
            </a:r>
            <a:r>
              <a:rPr lang="nb-NO" sz="6000" dirty="0"/>
              <a:t> and </a:t>
            </a:r>
            <a:r>
              <a:rPr lang="nb-NO" sz="6000" dirty="0" err="1"/>
              <a:t>encryptet</a:t>
            </a:r>
            <a:r>
              <a:rPr lang="nb-NO" sz="6000" dirty="0"/>
              <a:t> </a:t>
            </a:r>
            <a:r>
              <a:rPr lang="nb-NO" sz="6000" dirty="0" err="1"/>
              <a:t>secrets</a:t>
            </a:r>
            <a:endParaRPr lang="nb-NO" sz="6000" dirty="0"/>
          </a:p>
          <a:p>
            <a:pPr algn="ctr"/>
            <a:endParaRPr lang="nb-NO" sz="6000" dirty="0"/>
          </a:p>
        </p:txBody>
      </p:sp>
    </p:spTree>
    <p:extLst>
      <p:ext uri="{BB962C8B-B14F-4D97-AF65-F5344CB8AC3E}">
        <p14:creationId xmlns:p14="http://schemas.microsoft.com/office/powerpoint/2010/main" val="3520629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A28095-5CC9-9B4F-9F3E-FFC19396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Application platforms / runtimes </a:t>
            </a:r>
          </a:p>
          <a:p>
            <a:r>
              <a:rPr lang="en-US" dirty="0"/>
              <a:t>Permissions </a:t>
            </a:r>
          </a:p>
          <a:p>
            <a:r>
              <a:rPr lang="en-US" dirty="0"/>
              <a:t>Users</a:t>
            </a:r>
          </a:p>
          <a:p>
            <a:r>
              <a:rPr lang="en-US" dirty="0"/>
              <a:t>Firewall rules</a:t>
            </a:r>
          </a:p>
          <a:p>
            <a:r>
              <a:rPr lang="en-US" dirty="0"/>
              <a:t>Config Files</a:t>
            </a:r>
          </a:p>
          <a:p>
            <a:r>
              <a:rPr lang="en-US" dirty="0"/>
              <a:t>Updates</a:t>
            </a:r>
          </a:p>
          <a:p>
            <a:r>
              <a:rPr lang="en-US" dirty="0"/>
              <a:t>Running Services</a:t>
            </a:r>
          </a:p>
          <a:p>
            <a:r>
              <a:rPr lang="en-US" dirty="0"/>
              <a:t>Upgrades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710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A28095-5CC9-9B4F-9F3E-FFC19396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Application platforms / runtimes </a:t>
            </a:r>
          </a:p>
          <a:p>
            <a:r>
              <a:rPr lang="en-US" dirty="0"/>
              <a:t>Permissions </a:t>
            </a:r>
          </a:p>
          <a:p>
            <a:r>
              <a:rPr lang="en-US" dirty="0"/>
              <a:t>Users</a:t>
            </a:r>
          </a:p>
          <a:p>
            <a:r>
              <a:rPr lang="en-US" dirty="0"/>
              <a:t>Firewall rules</a:t>
            </a:r>
          </a:p>
          <a:p>
            <a:r>
              <a:rPr lang="en-US" dirty="0"/>
              <a:t>Config Files</a:t>
            </a:r>
          </a:p>
          <a:p>
            <a:r>
              <a:rPr lang="en-US" dirty="0"/>
              <a:t>Updates</a:t>
            </a:r>
          </a:p>
          <a:p>
            <a:r>
              <a:rPr lang="en-US" dirty="0"/>
              <a:t>Running Services</a:t>
            </a:r>
          </a:p>
          <a:p>
            <a:r>
              <a:rPr lang="en-US" dirty="0"/>
              <a:t>Upgrades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3E35B-86C8-294E-85AC-9ECF803DE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54" y="2563665"/>
            <a:ext cx="1419818" cy="1423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5CE8B7-B23D-0349-BBAE-9F2F4FB220D9}"/>
              </a:ext>
            </a:extLst>
          </p:cNvPr>
          <p:cNvSpPr txBox="1"/>
          <p:nvPr/>
        </p:nvSpPr>
        <p:spPr>
          <a:xfrm>
            <a:off x="8080663" y="2489786"/>
            <a:ext cx="1911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6399A-69DD-EA42-BAC6-3454D7A08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18" y="1989859"/>
            <a:ext cx="2878282" cy="287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04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2" descr="white labeled book">
            <a:extLst>
              <a:ext uri="{FF2B5EF4-FFF2-40B4-BE49-F238E27FC236}">
                <a16:creationId xmlns:a16="http://schemas.microsoft.com/office/drawing/2014/main" id="{64FF6890-073F-9A49-A862-4002A985C0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822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7FC1EB14-A68F-414E-9A66-640F7CB49693}"/>
              </a:ext>
            </a:extLst>
          </p:cNvPr>
          <p:cNvSpPr txBox="1">
            <a:spLocks/>
          </p:cNvSpPr>
          <p:nvPr/>
        </p:nvSpPr>
        <p:spPr bwMode="auto">
          <a:xfrm>
            <a:off x="709325" y="2347668"/>
            <a:ext cx="11177875" cy="25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Calibri" pitchFamily="34" charset="0"/>
              </a:defRPr>
            </a:lvl1pPr>
            <a:lvl2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2pPr>
            <a:lvl3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3pPr>
            <a:lvl4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4pPr>
            <a:lvl5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5pPr>
            <a:lvl6pPr marL="4572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6pPr>
            <a:lvl7pPr marL="9144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7pPr>
            <a:lvl8pPr marL="13716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8pPr>
            <a:lvl9pPr marL="18288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9pPr>
          </a:lstStyle>
          <a:p>
            <a:pPr algn="ctr"/>
            <a:r>
              <a:rPr lang="nb-NO" sz="6000" kern="0" dirty="0" err="1">
                <a:solidFill>
                  <a:schemeClr val="tx1"/>
                </a:solidFill>
                <a:latin typeface="Helvetica Light" panose="020B0403020202020204" pitchFamily="34" charset="0"/>
              </a:rPr>
              <a:t>Inconsistent</a:t>
            </a:r>
            <a:r>
              <a:rPr lang="nb-NO" sz="6000" kern="0" dirty="0">
                <a:solidFill>
                  <a:schemeClr val="tx1"/>
                </a:solidFill>
                <a:latin typeface="Helvetica Light" panose="020B0403020202020204" pitchFamily="34" charset="0"/>
              </a:rPr>
              <a:t> server farms</a:t>
            </a:r>
          </a:p>
        </p:txBody>
      </p:sp>
    </p:spTree>
    <p:extLst>
      <p:ext uri="{BB962C8B-B14F-4D97-AF65-F5344CB8AC3E}">
        <p14:creationId xmlns:p14="http://schemas.microsoft.com/office/powerpoint/2010/main" val="3669585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7FC1EB14-A68F-414E-9A66-640F7CB49693}"/>
              </a:ext>
            </a:extLst>
          </p:cNvPr>
          <p:cNvSpPr txBox="1">
            <a:spLocks/>
          </p:cNvSpPr>
          <p:nvPr/>
        </p:nvSpPr>
        <p:spPr bwMode="auto">
          <a:xfrm>
            <a:off x="709325" y="2347668"/>
            <a:ext cx="11177875" cy="25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Calibri" pitchFamily="34" charset="0"/>
              </a:defRPr>
            </a:lvl1pPr>
            <a:lvl2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2pPr>
            <a:lvl3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3pPr>
            <a:lvl4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4pPr>
            <a:lvl5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5pPr>
            <a:lvl6pPr marL="4572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6pPr>
            <a:lvl7pPr marL="9144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7pPr>
            <a:lvl8pPr marL="13716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8pPr>
            <a:lvl9pPr marL="18288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9pPr>
          </a:lstStyle>
          <a:p>
            <a:pPr algn="ctr"/>
            <a:r>
              <a:rPr lang="nb-NO" sz="6000" kern="0" dirty="0">
                <a:solidFill>
                  <a:schemeClr val="tx1"/>
                </a:solidFill>
                <a:latin typeface="Helvetica Light" panose="020B0403020202020204" pitchFamily="34" charset="0"/>
              </a:rPr>
              <a:t>Platform </a:t>
            </a:r>
            <a:r>
              <a:rPr lang="nb-NO" sz="6000" kern="0" dirty="0" err="1">
                <a:solidFill>
                  <a:schemeClr val="tx1"/>
                </a:solidFill>
                <a:latin typeface="Helvetica Light" panose="020B0403020202020204" pitchFamily="34" charset="0"/>
              </a:rPr>
              <a:t>requirements</a:t>
            </a:r>
            <a:r>
              <a:rPr lang="nb-NO" sz="6000" kern="0" dirty="0">
                <a:solidFill>
                  <a:schemeClr val="tx1"/>
                </a:solidFill>
                <a:latin typeface="Helvetica Light" panose="020B0403020202020204" pitchFamily="34" charset="0"/>
              </a:rPr>
              <a:t>,</a:t>
            </a:r>
            <a:br>
              <a:rPr lang="nb-NO" sz="6000" kern="0" dirty="0">
                <a:solidFill>
                  <a:schemeClr val="tx1"/>
                </a:solidFill>
                <a:latin typeface="Helvetica Light" panose="020B0403020202020204" pitchFamily="34" charset="0"/>
              </a:rPr>
            </a:br>
            <a:br>
              <a:rPr lang="nb-NO" sz="6000" kern="0" dirty="0">
                <a:solidFill>
                  <a:schemeClr val="tx1"/>
                </a:solidFill>
                <a:latin typeface="Helvetica Light" panose="020B0403020202020204" pitchFamily="34" charset="0"/>
              </a:rPr>
            </a:br>
            <a:br>
              <a:rPr lang="nb-NO" sz="6000" kern="0" dirty="0">
                <a:solidFill>
                  <a:schemeClr val="tx1"/>
                </a:solidFill>
                <a:latin typeface="Helvetica Light" panose="020B0403020202020204" pitchFamily="34" charset="0"/>
              </a:rPr>
            </a:br>
            <a:r>
              <a:rPr lang="nb-NO" sz="6000" kern="0" dirty="0">
                <a:solidFill>
                  <a:schemeClr val="tx1"/>
                </a:solidFill>
                <a:latin typeface="Helvetica Light" panose="020B0403020202020204" pitchFamily="34" charset="0"/>
              </a:rPr>
              <a:t>«</a:t>
            </a:r>
            <a:r>
              <a:rPr lang="nb-NO" sz="6000" kern="0" dirty="0" err="1">
                <a:solidFill>
                  <a:schemeClr val="tx1"/>
                </a:solidFill>
                <a:latin typeface="Helvetica Light" panose="020B0403020202020204" pitchFamily="34" charset="0"/>
              </a:rPr>
              <a:t>What</a:t>
            </a:r>
            <a:r>
              <a:rPr lang="nb-NO" sz="6000" kern="0" dirty="0">
                <a:solidFill>
                  <a:schemeClr val="tx1"/>
                </a:solidFill>
                <a:latin typeface="Helvetica Light" panose="020B0403020202020204" pitchFamily="34" charset="0"/>
              </a:rPr>
              <a:t> </a:t>
            </a:r>
            <a:r>
              <a:rPr lang="nb-NO" sz="6000" kern="0" dirty="0" err="1">
                <a:solidFill>
                  <a:schemeClr val="tx1"/>
                </a:solidFill>
                <a:latin typeface="Helvetica Light" panose="020B0403020202020204" pitchFamily="34" charset="0"/>
              </a:rPr>
              <a:t>are</a:t>
            </a:r>
            <a:r>
              <a:rPr lang="nb-NO" sz="6000" kern="0" dirty="0">
                <a:solidFill>
                  <a:schemeClr val="tx1"/>
                </a:solidFill>
                <a:latin typeface="Helvetica Light" panose="020B0403020202020204" pitchFamily="34" charset="0"/>
              </a:rPr>
              <a:t> </a:t>
            </a:r>
            <a:r>
              <a:rPr lang="nb-NO" sz="6000" kern="0" dirty="0" err="1">
                <a:solidFill>
                  <a:schemeClr val="tx1"/>
                </a:solidFill>
                <a:latin typeface="Helvetica Light" panose="020B0403020202020204" pitchFamily="34" charset="0"/>
              </a:rPr>
              <a:t>we</a:t>
            </a:r>
            <a:r>
              <a:rPr lang="nb-NO" sz="6000" kern="0" dirty="0">
                <a:solidFill>
                  <a:schemeClr val="tx1"/>
                </a:solidFill>
                <a:latin typeface="Helvetica Light" panose="020B0403020202020204" pitchFamily="34" charset="0"/>
              </a:rPr>
              <a:t> releasing </a:t>
            </a:r>
            <a:r>
              <a:rPr lang="nb-NO" sz="6000" kern="0" dirty="0" err="1">
                <a:solidFill>
                  <a:schemeClr val="tx1"/>
                </a:solidFill>
                <a:latin typeface="Helvetica Light" panose="020B0403020202020204" pitchFamily="34" charset="0"/>
              </a:rPr>
              <a:t>on</a:t>
            </a:r>
            <a:r>
              <a:rPr lang="nb-NO" sz="6000" kern="0" dirty="0">
                <a:solidFill>
                  <a:schemeClr val="tx1"/>
                </a:solidFill>
                <a:latin typeface="Helvetica Light" panose="020B0403020202020204" pitchFamily="34" charset="0"/>
              </a:rPr>
              <a:t>?»</a:t>
            </a:r>
          </a:p>
        </p:txBody>
      </p:sp>
    </p:spTree>
    <p:extLst>
      <p:ext uri="{BB962C8B-B14F-4D97-AF65-F5344CB8AC3E}">
        <p14:creationId xmlns:p14="http://schemas.microsoft.com/office/powerpoint/2010/main" val="1930068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7FC1EB14-A68F-414E-9A66-640F7CB49693}"/>
              </a:ext>
            </a:extLst>
          </p:cNvPr>
          <p:cNvSpPr txBox="1">
            <a:spLocks/>
          </p:cNvSpPr>
          <p:nvPr/>
        </p:nvSpPr>
        <p:spPr bwMode="auto">
          <a:xfrm>
            <a:off x="139851" y="2971613"/>
            <a:ext cx="11758108" cy="25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Calibri" pitchFamily="34" charset="0"/>
              </a:defRPr>
            </a:lvl1pPr>
            <a:lvl2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2pPr>
            <a:lvl3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3pPr>
            <a:lvl4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4pPr>
            <a:lvl5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5pPr>
            <a:lvl6pPr marL="4572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6pPr>
            <a:lvl7pPr marL="9144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7pPr>
            <a:lvl8pPr marL="13716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8pPr>
            <a:lvl9pPr marL="18288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9pPr>
          </a:lstStyle>
          <a:p>
            <a:pPr algn="ctr"/>
            <a:r>
              <a:rPr lang="nb-NO" sz="5400" kern="0" dirty="0">
                <a:solidFill>
                  <a:schemeClr val="tx1"/>
                </a:solidFill>
                <a:latin typeface="Helvetica Light" panose="020B0403020202020204" pitchFamily="34" charset="0"/>
              </a:rPr>
              <a:t>«</a:t>
            </a:r>
            <a:r>
              <a:rPr lang="nb-NO" sz="5400" kern="0" dirty="0" err="1">
                <a:solidFill>
                  <a:schemeClr val="tx1"/>
                </a:solidFill>
                <a:latin typeface="Helvetica Light" panose="020B0403020202020204" pitchFamily="34" charset="0"/>
              </a:rPr>
              <a:t>We</a:t>
            </a:r>
            <a:r>
              <a:rPr lang="nb-NO" sz="5400" kern="0" dirty="0">
                <a:solidFill>
                  <a:schemeClr val="tx1"/>
                </a:solidFill>
                <a:latin typeface="Helvetica Light" panose="020B0403020202020204" pitchFamily="34" charset="0"/>
              </a:rPr>
              <a:t> </a:t>
            </a:r>
            <a:r>
              <a:rPr lang="nb-NO" sz="5400" kern="0" dirty="0" err="1">
                <a:solidFill>
                  <a:schemeClr val="tx1"/>
                </a:solidFill>
                <a:latin typeface="Helvetica Light" panose="020B0403020202020204" pitchFamily="34" charset="0"/>
              </a:rPr>
              <a:t>need</a:t>
            </a:r>
            <a:r>
              <a:rPr lang="nb-NO" sz="5400" kern="0" dirty="0">
                <a:solidFill>
                  <a:schemeClr val="tx1"/>
                </a:solidFill>
                <a:latin typeface="Helvetica Light" panose="020B0403020202020204" pitchFamily="34" charset="0"/>
              </a:rPr>
              <a:t> </a:t>
            </a:r>
            <a:r>
              <a:rPr lang="nb-NO" sz="5400" kern="0" dirty="0" err="1">
                <a:solidFill>
                  <a:schemeClr val="tx1"/>
                </a:solidFill>
                <a:latin typeface="Helvetica Light" panose="020B0403020202020204" pitchFamily="34" charset="0"/>
              </a:rPr>
              <a:t>new</a:t>
            </a:r>
            <a:r>
              <a:rPr lang="nb-NO" sz="5400" kern="0" dirty="0">
                <a:solidFill>
                  <a:schemeClr val="tx1"/>
                </a:solidFill>
                <a:latin typeface="Helvetica Light" panose="020B0403020202020204" pitchFamily="34" charset="0"/>
              </a:rPr>
              <a:t> </a:t>
            </a:r>
            <a:r>
              <a:rPr lang="nb-NO" sz="5400" kern="0" dirty="0" err="1">
                <a:solidFill>
                  <a:schemeClr val="tx1"/>
                </a:solidFill>
                <a:latin typeface="Helvetica Light" panose="020B0403020202020204" pitchFamily="34" charset="0"/>
              </a:rPr>
              <a:t>environments</a:t>
            </a:r>
            <a:r>
              <a:rPr lang="nb-NO" sz="5400" kern="0" dirty="0">
                <a:solidFill>
                  <a:schemeClr val="tx1"/>
                </a:solidFill>
                <a:latin typeface="Helvetica Light" panose="020B0403020202020204" pitchFamily="34" charset="0"/>
              </a:rPr>
              <a:t> </a:t>
            </a:r>
            <a:r>
              <a:rPr lang="nb-NO" sz="5400" kern="0" dirty="0" err="1">
                <a:solidFill>
                  <a:schemeClr val="tx1"/>
                </a:solidFill>
                <a:latin typeface="Helvetica Light" panose="020B0403020202020204" pitchFamily="34" charset="0"/>
              </a:rPr>
              <a:t>quickly</a:t>
            </a:r>
            <a:r>
              <a:rPr lang="nb-NO" sz="5400" kern="0" dirty="0">
                <a:solidFill>
                  <a:schemeClr val="tx1"/>
                </a:solidFill>
                <a:latin typeface="Helvetica Light" panose="020B0403020202020204" pitchFamily="34" charset="0"/>
              </a:rPr>
              <a:t>, </a:t>
            </a:r>
            <a:br>
              <a:rPr lang="nb-NO" sz="5400" kern="0" dirty="0">
                <a:solidFill>
                  <a:schemeClr val="tx1"/>
                </a:solidFill>
                <a:latin typeface="Helvetica Light" panose="020B0403020202020204" pitchFamily="34" charset="0"/>
              </a:rPr>
            </a:br>
            <a:endParaRPr lang="nb-NO" sz="5400" kern="0" dirty="0">
              <a:solidFill>
                <a:schemeClr val="tx1"/>
              </a:solidFill>
              <a:latin typeface="Helvetica Light" panose="020B0403020202020204" pitchFamily="34" charset="0"/>
            </a:endParaRPr>
          </a:p>
          <a:p>
            <a:pPr algn="ctr"/>
            <a:br>
              <a:rPr lang="nb-NO" sz="5400" kern="0" dirty="0">
                <a:solidFill>
                  <a:schemeClr val="tx1"/>
                </a:solidFill>
                <a:latin typeface="Helvetica Light" panose="020B0403020202020204" pitchFamily="34" charset="0"/>
              </a:rPr>
            </a:br>
            <a:r>
              <a:rPr lang="nb-NO" sz="5400" kern="0" dirty="0">
                <a:solidFill>
                  <a:schemeClr val="tx1"/>
                </a:solidFill>
                <a:latin typeface="Helvetica Light" panose="020B0403020202020204" pitchFamily="34" charset="0"/>
              </a:rPr>
              <a:t>in a </a:t>
            </a:r>
            <a:r>
              <a:rPr lang="nb-NO" sz="5400" kern="0" dirty="0" err="1">
                <a:solidFill>
                  <a:schemeClr val="tx1"/>
                </a:solidFill>
                <a:latin typeface="Helvetica Light" panose="020B0403020202020204" pitchFamily="34" charset="0"/>
              </a:rPr>
              <a:t>reproducible</a:t>
            </a:r>
            <a:r>
              <a:rPr lang="nb-NO" sz="5400" kern="0" dirty="0">
                <a:solidFill>
                  <a:schemeClr val="tx1"/>
                </a:solidFill>
                <a:latin typeface="Helvetica Light" panose="020B0403020202020204" pitchFamily="34" charset="0"/>
              </a:rPr>
              <a:t> </a:t>
            </a:r>
            <a:r>
              <a:rPr lang="nb-NO" sz="5400" kern="0" dirty="0" err="1">
                <a:solidFill>
                  <a:schemeClr val="tx1"/>
                </a:solidFill>
                <a:latin typeface="Helvetica Light" panose="020B0403020202020204" pitchFamily="34" charset="0"/>
              </a:rPr>
              <a:t>fashion</a:t>
            </a:r>
            <a:r>
              <a:rPr lang="nb-NO" sz="5400" kern="0" dirty="0">
                <a:solidFill>
                  <a:schemeClr val="tx1"/>
                </a:solidFill>
                <a:latin typeface="Helvetica Light" panose="020B0403020202020204" pitchFamily="34" charset="0"/>
              </a:rPr>
              <a:t>»</a:t>
            </a:r>
            <a:br>
              <a:rPr lang="nb-NO" sz="6000" kern="0" dirty="0">
                <a:solidFill>
                  <a:schemeClr val="tx1"/>
                </a:solidFill>
                <a:latin typeface="Helvetica Light" panose="020B0403020202020204" pitchFamily="34" charset="0"/>
              </a:rPr>
            </a:br>
            <a:br>
              <a:rPr lang="nb-NO" sz="6000" kern="0" dirty="0">
                <a:solidFill>
                  <a:schemeClr val="tx1"/>
                </a:solidFill>
                <a:latin typeface="Helvetica Light" panose="020B0403020202020204" pitchFamily="34" charset="0"/>
              </a:rPr>
            </a:br>
            <a:br>
              <a:rPr lang="nb-NO" sz="6000" kern="0" dirty="0">
                <a:solidFill>
                  <a:schemeClr val="tx1"/>
                </a:solidFill>
                <a:latin typeface="Helvetica Light" panose="020B0403020202020204" pitchFamily="34" charset="0"/>
              </a:rPr>
            </a:br>
            <a:endParaRPr lang="nb-NO" sz="6000" kern="0" dirty="0">
              <a:solidFill>
                <a:schemeClr val="tx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762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7FC1EB14-A68F-414E-9A66-640F7CB49693}"/>
              </a:ext>
            </a:extLst>
          </p:cNvPr>
          <p:cNvSpPr txBox="1">
            <a:spLocks/>
          </p:cNvSpPr>
          <p:nvPr/>
        </p:nvSpPr>
        <p:spPr bwMode="auto">
          <a:xfrm>
            <a:off x="507063" y="2160848"/>
            <a:ext cx="11177875" cy="25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Calibri" pitchFamily="34" charset="0"/>
              </a:defRPr>
            </a:lvl1pPr>
            <a:lvl2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2pPr>
            <a:lvl3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3pPr>
            <a:lvl4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4pPr>
            <a:lvl5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5pPr>
            <a:lvl6pPr marL="4572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6pPr>
            <a:lvl7pPr marL="9144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7pPr>
            <a:lvl8pPr marL="13716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8pPr>
            <a:lvl9pPr marL="18288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9pPr>
          </a:lstStyle>
          <a:p>
            <a:pPr algn="ctr"/>
            <a:r>
              <a:rPr lang="nb-NO" sz="6000" kern="0" dirty="0" err="1">
                <a:solidFill>
                  <a:schemeClr val="tx1"/>
                </a:solidFill>
                <a:latin typeface="Helvetica Light" panose="020B0403020202020204" pitchFamily="34" charset="0"/>
              </a:rPr>
              <a:t>Automate</a:t>
            </a:r>
            <a:r>
              <a:rPr lang="nb-NO" sz="6000" kern="0" dirty="0">
                <a:solidFill>
                  <a:schemeClr val="tx1"/>
                </a:solidFill>
                <a:latin typeface="Helvetica Light" panose="020B0403020202020204" pitchFamily="34" charset="0"/>
              </a:rPr>
              <a:t> </a:t>
            </a:r>
            <a:r>
              <a:rPr lang="nb-NO" sz="6000" kern="0" dirty="0" err="1">
                <a:solidFill>
                  <a:schemeClr val="tx1"/>
                </a:solidFill>
                <a:latin typeface="Helvetica Light" panose="020B0403020202020204" pitchFamily="34" charset="0"/>
              </a:rPr>
              <a:t>the</a:t>
            </a:r>
            <a:r>
              <a:rPr lang="nb-NO" sz="6000" kern="0" dirty="0">
                <a:solidFill>
                  <a:schemeClr val="tx1"/>
                </a:solidFill>
                <a:latin typeface="Helvetica Light" panose="020B0403020202020204" pitchFamily="34" charset="0"/>
              </a:rPr>
              <a:t> </a:t>
            </a:r>
            <a:br>
              <a:rPr lang="nb-NO" sz="6000" kern="0" dirty="0">
                <a:solidFill>
                  <a:schemeClr val="tx1"/>
                </a:solidFill>
                <a:latin typeface="Helvetica Light" panose="020B0403020202020204" pitchFamily="34" charset="0"/>
              </a:rPr>
            </a:br>
            <a:br>
              <a:rPr lang="nb-NO" sz="6000" kern="0" dirty="0">
                <a:solidFill>
                  <a:schemeClr val="tx1"/>
                </a:solidFill>
                <a:latin typeface="Helvetica Light" panose="020B0403020202020204" pitchFamily="34" charset="0"/>
              </a:rPr>
            </a:br>
            <a:r>
              <a:rPr lang="nb-NO" sz="6000" kern="0" dirty="0" err="1">
                <a:solidFill>
                  <a:schemeClr val="tx1"/>
                </a:solidFill>
                <a:latin typeface="Helvetica Light" panose="020B0403020202020204" pitchFamily="34" charset="0"/>
              </a:rPr>
              <a:t>infrastructure</a:t>
            </a:r>
            <a:endParaRPr lang="nb-NO" sz="6000" kern="0" dirty="0">
              <a:solidFill>
                <a:schemeClr val="tx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983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84456" y="2766219"/>
            <a:ext cx="10823089" cy="1325563"/>
          </a:xfrm>
        </p:spPr>
        <p:txBody>
          <a:bodyPr>
            <a:noAutofit/>
          </a:bodyPr>
          <a:lstStyle/>
          <a:p>
            <a:pPr algn="ctr"/>
            <a:r>
              <a:rPr lang="nb-NO" sz="6000" dirty="0" err="1">
                <a:latin typeface="Helvetica Light" panose="020B0403020202020204" pitchFamily="34" charset="0"/>
              </a:rPr>
              <a:t>Snowflake</a:t>
            </a:r>
            <a:r>
              <a:rPr lang="nb-NO" sz="6000" dirty="0">
                <a:latin typeface="Helvetica Light" panose="020B0403020202020204" pitchFamily="34" charset="0"/>
              </a:rPr>
              <a:t> vs. Phoenix Servers</a:t>
            </a:r>
          </a:p>
        </p:txBody>
      </p:sp>
    </p:spTree>
    <p:extLst>
      <p:ext uri="{BB962C8B-B14F-4D97-AF65-F5344CB8AC3E}">
        <p14:creationId xmlns:p14="http://schemas.microsoft.com/office/powerpoint/2010/main" val="288394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2C82F-B545-1244-97BA-926A96BF2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5226A-9BAA-4F4D-A700-356522459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 as Code </a:t>
            </a:r>
          </a:p>
          <a:p>
            <a:r>
              <a:rPr lang="en-US" dirty="0"/>
              <a:t>Configuration Management</a:t>
            </a:r>
          </a:p>
          <a:p>
            <a:r>
              <a:rPr lang="en-US" dirty="0"/>
              <a:t>What can Ansible solve? </a:t>
            </a:r>
          </a:p>
          <a:p>
            <a:r>
              <a:rPr lang="en-US" dirty="0"/>
              <a:t>What can it </a:t>
            </a:r>
            <a:r>
              <a:rPr lang="en-US" i="1" dirty="0"/>
              <a:t>not</a:t>
            </a:r>
            <a:r>
              <a:rPr lang="en-US" dirty="0"/>
              <a:t> solve? </a:t>
            </a:r>
          </a:p>
          <a:p>
            <a:r>
              <a:rPr lang="en-US" dirty="0"/>
              <a:t>Enough knowledge to understand the </a:t>
            </a:r>
            <a:r>
              <a:rPr lang="en-US" b="1" dirty="0"/>
              <a:t>key</a:t>
            </a:r>
            <a:r>
              <a:rPr lang="en-US" dirty="0"/>
              <a:t> principles</a:t>
            </a:r>
          </a:p>
        </p:txBody>
      </p:sp>
    </p:spTree>
    <p:extLst>
      <p:ext uri="{BB962C8B-B14F-4D97-AF65-F5344CB8AC3E}">
        <p14:creationId xmlns:p14="http://schemas.microsoft.com/office/powerpoint/2010/main" val="385000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84456" y="2766219"/>
            <a:ext cx="10823089" cy="1325563"/>
          </a:xfrm>
        </p:spPr>
        <p:txBody>
          <a:bodyPr>
            <a:noAutofit/>
          </a:bodyPr>
          <a:lstStyle/>
          <a:p>
            <a:pPr algn="ctr"/>
            <a:r>
              <a:rPr lang="nb-NO" sz="6000" dirty="0" err="1">
                <a:latin typeface="Helvetica Light" panose="020B0403020202020204" pitchFamily="34" charset="0"/>
              </a:rPr>
              <a:t>Infrastructure</a:t>
            </a:r>
            <a:r>
              <a:rPr lang="nb-NO" sz="6000" dirty="0">
                <a:latin typeface="Helvetica Light" panose="020B0403020202020204" pitchFamily="34" charset="0"/>
              </a:rPr>
              <a:t> as </a:t>
            </a:r>
            <a:r>
              <a:rPr lang="nb-NO" sz="6000" dirty="0" err="1">
                <a:latin typeface="Helvetica Light" panose="020B0403020202020204" pitchFamily="34" charset="0"/>
              </a:rPr>
              <a:t>code</a:t>
            </a:r>
            <a:r>
              <a:rPr lang="nb-NO" sz="6000" dirty="0">
                <a:latin typeface="Helvetica Light" panose="020B0403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86721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84456" y="2766219"/>
            <a:ext cx="10823089" cy="1325563"/>
          </a:xfrm>
        </p:spPr>
        <p:txBody>
          <a:bodyPr>
            <a:noAutofit/>
          </a:bodyPr>
          <a:lstStyle/>
          <a:p>
            <a:pPr algn="ctr"/>
            <a:r>
              <a:rPr lang="nb-NO" sz="6000" dirty="0" err="1">
                <a:latin typeface="Helvetica Light" panose="020B0403020202020204" pitchFamily="34" charset="0"/>
              </a:rPr>
              <a:t>Reproducible</a:t>
            </a:r>
            <a:r>
              <a:rPr lang="nb-NO" sz="6000" dirty="0">
                <a:latin typeface="Helvetica Light" panose="020B0403020202020204" pitchFamily="34" charset="0"/>
              </a:rPr>
              <a:t> Environments</a:t>
            </a:r>
          </a:p>
        </p:txBody>
      </p:sp>
    </p:spTree>
    <p:extLst>
      <p:ext uri="{BB962C8B-B14F-4D97-AF65-F5344CB8AC3E}">
        <p14:creationId xmlns:p14="http://schemas.microsoft.com/office/powerpoint/2010/main" val="2989055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84456" y="2766219"/>
            <a:ext cx="10823089" cy="1325563"/>
          </a:xfrm>
        </p:spPr>
        <p:txBody>
          <a:bodyPr>
            <a:noAutofit/>
          </a:bodyPr>
          <a:lstStyle/>
          <a:p>
            <a:pPr algn="ctr"/>
            <a:r>
              <a:rPr lang="nb-NO" sz="6000" dirty="0">
                <a:latin typeface="Helvetica Light" panose="020B0403020202020204" pitchFamily="34" charset="0"/>
              </a:rPr>
              <a:t>Servers in </a:t>
            </a:r>
            <a:r>
              <a:rPr lang="nb-NO" sz="6000" dirty="0" err="1">
                <a:latin typeface="Helvetica Light" panose="020B0403020202020204" pitchFamily="34" charset="0"/>
              </a:rPr>
              <a:t>version</a:t>
            </a:r>
            <a:r>
              <a:rPr lang="nb-NO" sz="6000" dirty="0">
                <a:latin typeface="Helvetica Light" panose="020B0403020202020204" pitchFamily="34" charset="0"/>
              </a:rPr>
              <a:t> </a:t>
            </a:r>
            <a:r>
              <a:rPr lang="nb-NO" sz="6000" dirty="0" err="1">
                <a:latin typeface="Helvetica Light" panose="020B0403020202020204" pitchFamily="34" charset="0"/>
              </a:rPr>
              <a:t>control</a:t>
            </a:r>
            <a:r>
              <a:rPr lang="nb-NO" sz="6000" dirty="0">
                <a:latin typeface="Helvetica Light" panose="020B04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4809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84456" y="2766219"/>
            <a:ext cx="10823089" cy="1325563"/>
          </a:xfrm>
        </p:spPr>
        <p:txBody>
          <a:bodyPr>
            <a:noAutofit/>
          </a:bodyPr>
          <a:lstStyle/>
          <a:p>
            <a:pPr algn="ctr"/>
            <a:r>
              <a:rPr lang="nb-NO" sz="6000" dirty="0" err="1">
                <a:latin typeface="Helvetica Light" panose="020B0403020202020204" pitchFamily="34" charset="0"/>
              </a:rPr>
              <a:t>Configuration</a:t>
            </a:r>
            <a:r>
              <a:rPr lang="nb-NO" sz="6000" dirty="0">
                <a:latin typeface="Helvetica Light" panose="020B0403020202020204" pitchFamily="34" charset="0"/>
              </a:rPr>
              <a:t> management</a:t>
            </a:r>
          </a:p>
        </p:txBody>
      </p:sp>
    </p:spTree>
    <p:extLst>
      <p:ext uri="{BB962C8B-B14F-4D97-AF65-F5344CB8AC3E}">
        <p14:creationId xmlns:p14="http://schemas.microsoft.com/office/powerpoint/2010/main" val="3035091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84456" y="2766219"/>
            <a:ext cx="10823089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latin typeface="Helvetica Light" panose="020B0403020202020204" pitchFamily="34" charset="0"/>
              </a:rPr>
              <a:t>Explicit</a:t>
            </a:r>
            <a:r>
              <a:rPr lang="nb-NO" sz="6000" dirty="0">
                <a:latin typeface="Helvetica Light" panose="020B0403020202020204" pitchFamily="34" charset="0"/>
              </a:rPr>
              <a:t> </a:t>
            </a:r>
            <a:r>
              <a:rPr lang="nb-NO" sz="6000" dirty="0" err="1">
                <a:latin typeface="Helvetica Light" panose="020B0403020202020204" pitchFamily="34" charset="0"/>
              </a:rPr>
              <a:t>process</a:t>
            </a:r>
            <a:endParaRPr lang="nb-NO" sz="6000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02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84456" y="2766219"/>
            <a:ext cx="10823089" cy="1325563"/>
          </a:xfrm>
        </p:spPr>
        <p:txBody>
          <a:bodyPr>
            <a:noAutofit/>
          </a:bodyPr>
          <a:lstStyle/>
          <a:p>
            <a:pPr algn="ctr"/>
            <a:r>
              <a:rPr lang="nb-NO" sz="6000" dirty="0" err="1">
                <a:latin typeface="Helvetica Light" panose="020B0403020202020204" pitchFamily="34" charset="0"/>
              </a:rPr>
              <a:t>Safety</a:t>
            </a:r>
            <a:r>
              <a:rPr lang="nb-NO" sz="6000" dirty="0">
                <a:latin typeface="Helvetica Light" panose="020B0403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71492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29477A-0D33-FD45-86A1-CF5FD4178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447"/>
            <a:ext cx="12192000" cy="59711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24BF6A-112A-E94E-AE73-893459DF227E}"/>
              </a:ext>
            </a:extLst>
          </p:cNvPr>
          <p:cNvSpPr/>
          <p:nvPr/>
        </p:nvSpPr>
        <p:spPr>
          <a:xfrm>
            <a:off x="6539345" y="5846618"/>
            <a:ext cx="2701637" cy="623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B1AAF-9211-1E44-AFB7-746E0F65540D}"/>
              </a:ext>
            </a:extLst>
          </p:cNvPr>
          <p:cNvSpPr txBox="1"/>
          <p:nvPr/>
        </p:nvSpPr>
        <p:spPr>
          <a:xfrm>
            <a:off x="7263245" y="5936806"/>
            <a:ext cx="267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Review</a:t>
            </a:r>
          </a:p>
        </p:txBody>
      </p:sp>
    </p:spTree>
    <p:extLst>
      <p:ext uri="{BB962C8B-B14F-4D97-AF65-F5344CB8AC3E}">
        <p14:creationId xmlns:p14="http://schemas.microsoft.com/office/powerpoint/2010/main" val="2817764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b-NO" sz="6000" dirty="0" err="1">
                <a:latin typeface="Helvetica Light" panose="020B0403020202020204" pitchFamily="34" charset="0"/>
              </a:rPr>
              <a:t>Baked</a:t>
            </a:r>
            <a:r>
              <a:rPr lang="nb-NO" sz="6000" dirty="0">
                <a:latin typeface="Helvetica Light" panose="020B0403020202020204" pitchFamily="34" charset="0"/>
              </a:rPr>
              <a:t> vs. </a:t>
            </a:r>
            <a:r>
              <a:rPr lang="nb-NO" sz="6000" dirty="0" err="1">
                <a:latin typeface="Helvetica Light" panose="020B0403020202020204" pitchFamily="34" charset="0"/>
              </a:rPr>
              <a:t>Fried</a:t>
            </a:r>
            <a:r>
              <a:rPr lang="nb-NO" sz="6000" dirty="0">
                <a:latin typeface="Helvetica Light" panose="020B0403020202020204" pitchFamily="34" charset="0"/>
              </a:rPr>
              <a:t> servers</a:t>
            </a:r>
          </a:p>
        </p:txBody>
      </p:sp>
    </p:spTree>
    <p:extLst>
      <p:ext uri="{BB962C8B-B14F-4D97-AF65-F5344CB8AC3E}">
        <p14:creationId xmlns:p14="http://schemas.microsoft.com/office/powerpoint/2010/main" val="2583847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b-NO" sz="6000" dirty="0">
                <a:latin typeface="Helvetica Light" panose="020B0403020202020204" pitchFamily="34" charset="0"/>
              </a:rPr>
              <a:t>The </a:t>
            </a:r>
            <a:r>
              <a:rPr lang="nb-NO" sz="6000" dirty="0" err="1">
                <a:latin typeface="Helvetica Light" panose="020B0403020202020204" pitchFamily="34" charset="0"/>
              </a:rPr>
              <a:t>usual</a:t>
            </a:r>
            <a:r>
              <a:rPr lang="nb-NO" sz="6000" dirty="0">
                <a:latin typeface="Helvetica Light" panose="020B0403020202020204" pitchFamily="34" charset="0"/>
              </a:rPr>
              <a:t> </a:t>
            </a:r>
            <a:r>
              <a:rPr lang="nb-NO" sz="6000" dirty="0" err="1">
                <a:latin typeface="Helvetica Light" panose="020B0403020202020204" pitchFamily="34" charset="0"/>
              </a:rPr>
              <a:t>suspects</a:t>
            </a:r>
            <a:endParaRPr lang="nb-NO" sz="6000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748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rishabhdas.github.io/GitLab-Ansible/Images/Ansible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62" y="730778"/>
            <a:ext cx="2577687" cy="203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lderesultat for chef soft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444" y="730778"/>
            <a:ext cx="2091499" cy="205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puppet softw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461" y="854245"/>
            <a:ext cx="4099915" cy="191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saltsta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42" y="3427750"/>
            <a:ext cx="5353008" cy="167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lderesultat for otter ined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461" y="3838877"/>
            <a:ext cx="20764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60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7575E8-0C8B-3441-B211-725A4A97C2DE}"/>
              </a:ext>
            </a:extLst>
          </p:cNvPr>
          <p:cNvSpPr txBox="1"/>
          <p:nvPr/>
        </p:nvSpPr>
        <p:spPr>
          <a:xfrm>
            <a:off x="332936" y="1689318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Dev/Build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2F2CE-6E9F-A541-9AA4-6A5EFCA2BECC}"/>
              </a:ext>
            </a:extLst>
          </p:cNvPr>
          <p:cNvSpPr txBox="1"/>
          <p:nvPr/>
        </p:nvSpPr>
        <p:spPr>
          <a:xfrm>
            <a:off x="335360" y="5013176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Runtime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5D739F-06CE-F74C-923E-C2543DE30181}"/>
              </a:ext>
            </a:extLst>
          </p:cNvPr>
          <p:cNvCxnSpPr/>
          <p:nvPr/>
        </p:nvCxnSpPr>
        <p:spPr>
          <a:xfrm>
            <a:off x="335360" y="4437112"/>
            <a:ext cx="11521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1294590-5C4D-0443-BE6D-2AE4B2ECC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417" y="2375679"/>
            <a:ext cx="851167" cy="1164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851845-2D02-564E-8B32-7D7FA3177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690" y="4149080"/>
            <a:ext cx="3132621" cy="2349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90A2F-F22D-D94D-A602-5E7A36398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69" y="116632"/>
            <a:ext cx="2647263" cy="17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98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601190" y="4670817"/>
            <a:ext cx="9144000" cy="1655762"/>
          </a:xfrm>
        </p:spPr>
        <p:txBody>
          <a:bodyPr/>
          <a:lstStyle/>
          <a:p>
            <a:endParaRPr lang="nb-NO" dirty="0"/>
          </a:p>
        </p:txBody>
      </p:sp>
      <p:pic>
        <p:nvPicPr>
          <p:cNvPr id="1026" name="Picture 2" descr="http://rishabhdas.github.io/GitLab-Ansible/Images/Ansi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48" y="1278536"/>
            <a:ext cx="3979677" cy="314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57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b-NO" sz="6000" dirty="0" err="1">
                <a:latin typeface="Helvetica Light" panose="020B0403020202020204" pitchFamily="34" charset="0"/>
              </a:rPr>
              <a:t>Why</a:t>
            </a:r>
            <a:r>
              <a:rPr lang="nb-NO" sz="6000" dirty="0">
                <a:latin typeface="Helvetica Light" panose="020B0403020202020204" pitchFamily="34" charset="0"/>
              </a:rPr>
              <a:t> </a:t>
            </a:r>
            <a:r>
              <a:rPr lang="nb-NO" sz="6000" dirty="0" err="1">
                <a:latin typeface="Helvetica Light" panose="020B0403020202020204" pitchFamily="34" charset="0"/>
              </a:rPr>
              <a:t>Ansible</a:t>
            </a:r>
            <a:r>
              <a:rPr lang="nb-NO" sz="6000" dirty="0">
                <a:latin typeface="Helvetica Light" panose="020B0403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99359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642AD-BD41-484F-936F-BFD4A9E46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637" y="2201637"/>
            <a:ext cx="2454727" cy="2454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F03E9E-14DD-C94B-B5D2-F020884E7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271" y="2192692"/>
            <a:ext cx="2092213" cy="2472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92770D-4620-CD4F-A657-3BBD2E636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59" y="2192692"/>
            <a:ext cx="2472615" cy="247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45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642AD-BD41-484F-936F-BFD4A9E46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212" y="2080212"/>
            <a:ext cx="2697576" cy="2697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BBD55F-E1AF-434E-A4A6-CE481FF3C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66" y="3382540"/>
            <a:ext cx="3309366" cy="501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35C086-0C60-FC47-A0A8-281A14F3F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060" y="5179080"/>
            <a:ext cx="2902483" cy="1091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C236E4-1178-AE47-9407-EEB2A96941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73" y="3021780"/>
            <a:ext cx="2983862" cy="8623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3D6138-B210-6547-82AA-CC41937E01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060" y="348343"/>
            <a:ext cx="2794906" cy="133057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3650ABB-CC06-4441-A17E-0BA9BECE8D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667" y="0"/>
            <a:ext cx="2880650" cy="19957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994ADD-7F64-8542-AD54-76E07D5BCA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761" y="5658264"/>
            <a:ext cx="3090183" cy="5740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9F2F18-EA86-5642-9B8B-C1564CE35E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3" y="5321605"/>
            <a:ext cx="3327699" cy="8062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65FB771-46C2-D44A-BE45-285F9CD615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273" y="624479"/>
            <a:ext cx="1804997" cy="162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19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4081970" y="2859872"/>
            <a:ext cx="10515600" cy="1325563"/>
          </a:xfrm>
        </p:spPr>
        <p:txBody>
          <a:bodyPr>
            <a:normAutofit/>
          </a:bodyPr>
          <a:lstStyle/>
          <a:p>
            <a:r>
              <a:rPr lang="nb-NO" sz="6000" dirty="0"/>
              <a:t>Open Source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A172CF-3E05-4541-A9D5-E0BD9124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905"/>
            <a:ext cx="12192000" cy="11628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03581B-0ECA-2A41-8F04-0C27EA7A9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93512"/>
            <a:ext cx="12192000" cy="82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95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642AD-BD41-484F-936F-BFD4A9E46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637" y="2201637"/>
            <a:ext cx="2454727" cy="2454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F03E9E-14DD-C94B-B5D2-F020884E7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796" y="2201637"/>
            <a:ext cx="1954093" cy="2309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92770D-4620-CD4F-A657-3BBD2E636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1" y="2274308"/>
            <a:ext cx="1977594" cy="1977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2F6454-A92F-1144-8829-919D1E2BE51D}"/>
              </a:ext>
            </a:extLst>
          </p:cNvPr>
          <p:cNvSpPr txBox="1"/>
          <p:nvPr/>
        </p:nvSpPr>
        <p:spPr>
          <a:xfrm>
            <a:off x="7958842" y="2909162"/>
            <a:ext cx="2183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dirty="0">
                <a:latin typeface="Helvetica Light" panose="020B0403020202020204" pitchFamily="34" charset="0"/>
              </a:rPr>
              <a:t>SSH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4A6E5F-427F-284C-A4D3-6146FBE7C79D}"/>
              </a:ext>
            </a:extLst>
          </p:cNvPr>
          <p:cNvSpPr txBox="1"/>
          <p:nvPr/>
        </p:nvSpPr>
        <p:spPr>
          <a:xfrm>
            <a:off x="2762534" y="2909162"/>
            <a:ext cx="2183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dirty="0" err="1">
                <a:latin typeface="Helvetica Light" panose="020B0403020202020204" pitchFamily="34" charset="0"/>
              </a:rPr>
              <a:t>WinRM</a:t>
            </a:r>
            <a:endParaRPr lang="nb-NO" sz="4000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404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Tittel 1"/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6000" dirty="0">
                <a:latin typeface="Helvetica Light" panose="020B0403020202020204" pitchFamily="34" charset="0"/>
              </a:rPr>
              <a:t>Most </a:t>
            </a:r>
            <a:r>
              <a:rPr lang="nb-NO" sz="6000" dirty="0" err="1">
                <a:latin typeface="Helvetica Light" panose="020B0403020202020204" pitchFamily="34" charset="0"/>
              </a:rPr>
              <a:t>important</a:t>
            </a:r>
            <a:r>
              <a:rPr lang="nb-NO" sz="6000" dirty="0">
                <a:latin typeface="Helvetica Light" panose="020B0403020202020204" pitchFamily="34" charset="0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112155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845790" y="291553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nb-NO" sz="6700" dirty="0">
                <a:latin typeface="Helvetica Light" panose="020B0403020202020204" pitchFamily="34" charset="0"/>
              </a:rPr>
              <a:t>The </a:t>
            </a:r>
            <a:r>
              <a:rPr lang="nb-NO" sz="6700" dirty="0" err="1">
                <a:latin typeface="Helvetica Light" panose="020B0403020202020204" pitchFamily="34" charset="0"/>
              </a:rPr>
              <a:t>correct</a:t>
            </a:r>
            <a:r>
              <a:rPr lang="nb-NO" sz="6700" dirty="0">
                <a:latin typeface="Helvetica Light" panose="020B0403020202020204" pitchFamily="34" charset="0"/>
              </a:rPr>
              <a:t> </a:t>
            </a:r>
            <a:r>
              <a:rPr lang="nb-NO" sz="6700" dirty="0" err="1">
                <a:latin typeface="Helvetica Light" panose="020B0403020202020204" pitchFamily="34" charset="0"/>
              </a:rPr>
              <a:t>abstraction</a:t>
            </a:r>
            <a:br>
              <a:rPr lang="nb-NO" sz="6000" dirty="0">
                <a:latin typeface="Helvetica Light" panose="020B0403020202020204" pitchFamily="34" charset="0"/>
              </a:rPr>
            </a:br>
            <a:r>
              <a:rPr lang="nb-NO" sz="4000" dirty="0">
                <a:latin typeface="Helvetica Light" panose="020B0403020202020204" pitchFamily="34" charset="0"/>
              </a:rPr>
              <a:t>(for </a:t>
            </a:r>
            <a:r>
              <a:rPr lang="nb-NO" sz="4000" dirty="0" err="1">
                <a:latin typeface="Helvetica Light" panose="020B0403020202020204" pitchFamily="34" charset="0"/>
              </a:rPr>
              <a:t>us</a:t>
            </a:r>
            <a:r>
              <a:rPr lang="nb-NO" sz="4000" dirty="0">
                <a:latin typeface="Helvetica Light" panose="020B0403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780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58D133-1695-8846-886D-68981B810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943639"/>
            <a:ext cx="8737600" cy="497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70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ilderesultat for ansible push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340" y="2706896"/>
            <a:ext cx="1380075" cy="138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Sylinder 4"/>
          <p:cNvSpPr txBox="1"/>
          <p:nvPr/>
        </p:nvSpPr>
        <p:spPr>
          <a:xfrm>
            <a:off x="2072734" y="4202973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err="1">
                <a:latin typeface="Helvetica" pitchFamily="2" charset="0"/>
              </a:rPr>
              <a:t>Playbooks</a:t>
            </a:r>
            <a:endParaRPr lang="nb-NO" sz="2000" dirty="0">
              <a:latin typeface="Helvetica" pitchFamily="2" charset="0"/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709" y="1931196"/>
            <a:ext cx="1340488" cy="644952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709" y="3074457"/>
            <a:ext cx="1340488" cy="644952"/>
          </a:xfrm>
          <a:prstGeom prst="rect">
            <a:avLst/>
          </a:prstGeom>
        </p:spPr>
      </p:pic>
      <p:pic>
        <p:nvPicPr>
          <p:cNvPr id="10" name="Bild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709" y="4217718"/>
            <a:ext cx="1340488" cy="644952"/>
          </a:xfrm>
          <a:prstGeom prst="rect">
            <a:avLst/>
          </a:prstGeom>
        </p:spPr>
      </p:pic>
      <p:cxnSp>
        <p:nvCxnSpPr>
          <p:cNvPr id="11" name="Rett pil 10"/>
          <p:cNvCxnSpPr/>
          <p:nvPr/>
        </p:nvCxnSpPr>
        <p:spPr>
          <a:xfrm flipV="1">
            <a:off x="3721210" y="2444028"/>
            <a:ext cx="3546282" cy="952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 14"/>
          <p:cNvCxnSpPr/>
          <p:nvPr/>
        </p:nvCxnSpPr>
        <p:spPr>
          <a:xfrm flipV="1">
            <a:off x="3721210" y="3396933"/>
            <a:ext cx="3665552" cy="710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pil 18"/>
          <p:cNvCxnSpPr/>
          <p:nvPr/>
        </p:nvCxnSpPr>
        <p:spPr>
          <a:xfrm>
            <a:off x="3721210" y="3633061"/>
            <a:ext cx="3665552" cy="819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4898003" y="2074696"/>
            <a:ext cx="1192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>
                <a:latin typeface="Helvetica" pitchFamily="2" charset="0"/>
              </a:rPr>
              <a:t>push</a:t>
            </a:r>
          </a:p>
        </p:txBody>
      </p:sp>
      <p:sp>
        <p:nvSpPr>
          <p:cNvPr id="26" name="TekstSylinder 25"/>
          <p:cNvSpPr txBox="1"/>
          <p:nvPr/>
        </p:nvSpPr>
        <p:spPr>
          <a:xfrm>
            <a:off x="9326413" y="2069006"/>
            <a:ext cx="13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>
                <a:latin typeface="Helvetica" pitchFamily="2" charset="0"/>
              </a:rPr>
              <a:t>Database</a:t>
            </a:r>
          </a:p>
        </p:txBody>
      </p:sp>
      <p:sp>
        <p:nvSpPr>
          <p:cNvPr id="27" name="TekstSylinder 26"/>
          <p:cNvSpPr txBox="1"/>
          <p:nvPr/>
        </p:nvSpPr>
        <p:spPr>
          <a:xfrm>
            <a:off x="9326414" y="3247810"/>
            <a:ext cx="1700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err="1">
                <a:latin typeface="Helvetica" pitchFamily="2" charset="0"/>
              </a:rPr>
              <a:t>Appserver</a:t>
            </a:r>
            <a:endParaRPr lang="nb-NO" sz="2000" dirty="0">
              <a:latin typeface="Helvetica" pitchFamily="2" charset="0"/>
            </a:endParaRPr>
          </a:p>
        </p:txBody>
      </p:sp>
      <p:sp>
        <p:nvSpPr>
          <p:cNvPr id="28" name="TekstSylinder 27"/>
          <p:cNvSpPr txBox="1"/>
          <p:nvPr/>
        </p:nvSpPr>
        <p:spPr>
          <a:xfrm>
            <a:off x="9326412" y="4355528"/>
            <a:ext cx="210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err="1">
                <a:latin typeface="Helvetica" pitchFamily="2" charset="0"/>
              </a:rPr>
              <a:t>Load</a:t>
            </a:r>
            <a:r>
              <a:rPr lang="nb-NO" sz="2000" dirty="0">
                <a:latin typeface="Helvetica" pitchFamily="2" charset="0"/>
              </a:rPr>
              <a:t> </a:t>
            </a:r>
            <a:r>
              <a:rPr lang="nb-NO" sz="2000" dirty="0" err="1">
                <a:latin typeface="Helvetica" pitchFamily="2" charset="0"/>
              </a:rPr>
              <a:t>Balancer</a:t>
            </a:r>
            <a:endParaRPr lang="nb-NO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387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9A68D-4208-3846-B4BF-C5A857AA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BFD82-2697-4A43-AADE-7BB47E192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D5915-6433-3844-99F0-72E986AEA60C}"/>
              </a:ext>
            </a:extLst>
          </p:cNvPr>
          <p:cNvSpPr txBox="1"/>
          <p:nvPr/>
        </p:nvSpPr>
        <p:spPr>
          <a:xfrm>
            <a:off x="332936" y="1689318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Dev/Build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27E3E-DC82-F949-B96C-9663BF912F62}"/>
              </a:ext>
            </a:extLst>
          </p:cNvPr>
          <p:cNvSpPr txBox="1"/>
          <p:nvPr/>
        </p:nvSpPr>
        <p:spPr>
          <a:xfrm>
            <a:off x="335360" y="5013176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Runtime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A58C3C-A2E5-8148-A2BE-B06E27EABBDC}"/>
              </a:ext>
            </a:extLst>
          </p:cNvPr>
          <p:cNvCxnSpPr/>
          <p:nvPr/>
        </p:nvCxnSpPr>
        <p:spPr>
          <a:xfrm>
            <a:off x="335360" y="4437112"/>
            <a:ext cx="11521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7426746-EA8D-9149-BA58-1A7CAE9F0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417" y="2375679"/>
            <a:ext cx="851167" cy="1164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05719C-0584-B74B-B40E-497D11E4A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690" y="4149080"/>
            <a:ext cx="3132621" cy="2349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073763-F1EC-3E4D-9A47-692F67CB4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69" y="116632"/>
            <a:ext cx="2647263" cy="1788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B28A9C-6A3B-7741-9B12-C4BBC3CC1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68" y="143988"/>
            <a:ext cx="2647263" cy="1788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8A8C5D-D341-BA4B-82FB-2F035A3EE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589" y="116632"/>
            <a:ext cx="2647263" cy="17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5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ilderesultat for ansible push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880" y="194818"/>
            <a:ext cx="8370241" cy="64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36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4" name="Tittel 1"/>
          <p:cNvSpPr txBox="1">
            <a:spLocks/>
          </p:cNvSpPr>
          <p:nvPr/>
        </p:nvSpPr>
        <p:spPr>
          <a:xfrm>
            <a:off x="525298" y="2466112"/>
            <a:ext cx="11141404" cy="210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6000" dirty="0" err="1"/>
              <a:t>Remember</a:t>
            </a:r>
            <a:r>
              <a:rPr lang="nb-NO" sz="6000" dirty="0"/>
              <a:t>: </a:t>
            </a:r>
            <a:br>
              <a:rPr lang="nb-NO" sz="6000" dirty="0"/>
            </a:br>
            <a:r>
              <a:rPr lang="nb-NO" sz="6000" dirty="0" err="1"/>
              <a:t>Ansible</a:t>
            </a:r>
            <a:r>
              <a:rPr lang="nb-NO" sz="6000" dirty="0"/>
              <a:t> </a:t>
            </a:r>
            <a:r>
              <a:rPr lang="nb-NO" sz="6000" dirty="0" err="1"/>
              <a:t>keeps</a:t>
            </a:r>
            <a:r>
              <a:rPr lang="nb-NO" sz="6000" dirty="0"/>
              <a:t> </a:t>
            </a:r>
            <a:r>
              <a:rPr lang="nb-NO" sz="6000" dirty="0" err="1"/>
              <a:t>state</a:t>
            </a:r>
            <a:endParaRPr lang="nb-NO" sz="6000" dirty="0"/>
          </a:p>
        </p:txBody>
      </p:sp>
    </p:spTree>
    <p:extLst>
      <p:ext uri="{BB962C8B-B14F-4D97-AF65-F5344CB8AC3E}">
        <p14:creationId xmlns:p14="http://schemas.microsoft.com/office/powerpoint/2010/main" val="417663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1955E-1C17-E24C-9004-50455DC12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benefits of Infrastructure as Code: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33652-D9CB-C943-BA62-CF52D8770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sz="3600" dirty="0"/>
              <a:t>Automation</a:t>
            </a:r>
          </a:p>
          <a:p>
            <a:pPr marL="514350" indent="-514350">
              <a:buAutoNum type="arabicParenR"/>
            </a:pPr>
            <a:r>
              <a:rPr lang="en-US" sz="3600" dirty="0"/>
              <a:t>Version control</a:t>
            </a:r>
          </a:p>
          <a:p>
            <a:pPr marL="514350" indent="-514350">
              <a:buAutoNum type="arabicParenR"/>
            </a:pPr>
            <a:r>
              <a:rPr lang="en-US" sz="3600" dirty="0"/>
              <a:t>Code Review</a:t>
            </a:r>
          </a:p>
          <a:p>
            <a:pPr marL="514350" indent="-514350">
              <a:buAutoNum type="arabicParenR"/>
            </a:pPr>
            <a:r>
              <a:rPr lang="en-US" sz="3600" dirty="0"/>
              <a:t>Testing</a:t>
            </a:r>
          </a:p>
          <a:p>
            <a:pPr marL="514350" indent="-514350">
              <a:buAutoNum type="arabicParenR"/>
            </a:pPr>
            <a:r>
              <a:rPr lang="en-US" sz="3600" dirty="0"/>
              <a:t>Documentation</a:t>
            </a:r>
          </a:p>
          <a:p>
            <a:pPr marL="514350" indent="-514350">
              <a:buAutoNum type="arabicParenR"/>
            </a:pPr>
            <a:r>
              <a:rPr lang="en-US" sz="3600" dirty="0"/>
              <a:t>Reuse</a:t>
            </a:r>
          </a:p>
          <a:p>
            <a:pPr marL="514350" indent="-51435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887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427F27FC-95AE-0340-83D7-03AC92AC988D}"/>
              </a:ext>
            </a:extLst>
          </p:cNvPr>
          <p:cNvSpPr txBox="1">
            <a:spLocks/>
          </p:cNvSpPr>
          <p:nvPr/>
        </p:nvSpPr>
        <p:spPr>
          <a:xfrm>
            <a:off x="525298" y="2466112"/>
            <a:ext cx="11141404" cy="210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6000" dirty="0"/>
              <a:t>The </a:t>
            </a:r>
            <a:r>
              <a:rPr lang="nb-NO" sz="6000" dirty="0" err="1"/>
              <a:t>holy</a:t>
            </a:r>
            <a:r>
              <a:rPr lang="nb-NO" sz="6000" dirty="0"/>
              <a:t> </a:t>
            </a:r>
            <a:r>
              <a:rPr lang="nb-NO" sz="6000" dirty="0" err="1"/>
              <a:t>grale</a:t>
            </a:r>
            <a:r>
              <a:rPr lang="nb-NO" sz="6000" dirty="0"/>
              <a:t>: </a:t>
            </a:r>
            <a:br>
              <a:rPr lang="nb-NO" sz="6000" dirty="0"/>
            </a:br>
            <a:r>
              <a:rPr lang="nb-NO" sz="6000" dirty="0" err="1"/>
              <a:t>Imutable</a:t>
            </a:r>
            <a:r>
              <a:rPr lang="nb-NO" sz="6000" dirty="0"/>
              <a:t> </a:t>
            </a:r>
            <a:r>
              <a:rPr lang="nb-NO" sz="6000" dirty="0" err="1"/>
              <a:t>infrastructure</a:t>
            </a:r>
            <a:endParaRPr lang="nb-NO" sz="6000" dirty="0"/>
          </a:p>
        </p:txBody>
      </p:sp>
    </p:spTree>
    <p:extLst>
      <p:ext uri="{BB962C8B-B14F-4D97-AF65-F5344CB8AC3E}">
        <p14:creationId xmlns:p14="http://schemas.microsoft.com/office/powerpoint/2010/main" val="1398629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4" name="Tittel 1"/>
          <p:cNvSpPr txBox="1">
            <a:spLocks/>
          </p:cNvSpPr>
          <p:nvPr/>
        </p:nvSpPr>
        <p:spPr>
          <a:xfrm>
            <a:off x="525298" y="2466112"/>
            <a:ext cx="11141404" cy="210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6000" dirty="0" err="1"/>
              <a:t>Warning</a:t>
            </a:r>
            <a:r>
              <a:rPr lang="nb-NO" sz="6000" dirty="0"/>
              <a:t> 1:</a:t>
            </a:r>
          </a:p>
        </p:txBody>
      </p:sp>
    </p:spTree>
    <p:extLst>
      <p:ext uri="{BB962C8B-B14F-4D97-AF65-F5344CB8AC3E}">
        <p14:creationId xmlns:p14="http://schemas.microsoft.com/office/powerpoint/2010/main" val="1072846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DCCC82-98AF-F940-A844-3025AB405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5" y="2029692"/>
            <a:ext cx="2634096" cy="2634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4DA068-AD46-684E-B8D8-7BEA3453E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472" y="528204"/>
            <a:ext cx="25146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D15E7-927A-F548-B24F-0E6A1E89A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472" y="3428999"/>
            <a:ext cx="2514600" cy="251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E9420E-0008-D945-802D-484381CA8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49" y="1982932"/>
            <a:ext cx="2414153" cy="24141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C04A785-843E-4148-9CCC-2607E083388D}"/>
              </a:ext>
            </a:extLst>
          </p:cNvPr>
          <p:cNvSpPr/>
          <p:nvPr/>
        </p:nvSpPr>
        <p:spPr>
          <a:xfrm>
            <a:off x="4779818" y="4052455"/>
            <a:ext cx="1672937" cy="344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000844-CFB4-7A4C-B8FD-19B11D74B942}"/>
              </a:ext>
            </a:extLst>
          </p:cNvPr>
          <p:cNvSpPr/>
          <p:nvPr/>
        </p:nvSpPr>
        <p:spPr>
          <a:xfrm>
            <a:off x="682336" y="4341669"/>
            <a:ext cx="1672937" cy="344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337B3F0-A571-C34C-AAC7-7C25F8D82666}"/>
              </a:ext>
            </a:extLst>
          </p:cNvPr>
          <p:cNvSpPr/>
          <p:nvPr/>
        </p:nvSpPr>
        <p:spPr>
          <a:xfrm>
            <a:off x="7471173" y="3002109"/>
            <a:ext cx="1771537" cy="34463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090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DCCC82-98AF-F940-A844-3025AB405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5" y="2029692"/>
            <a:ext cx="2634096" cy="2634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4DA068-AD46-684E-B8D8-7BEA3453E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472" y="528204"/>
            <a:ext cx="25146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D15E7-927A-F548-B24F-0E6A1E89A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472" y="3428999"/>
            <a:ext cx="2514600" cy="2514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C04A785-843E-4148-9CCC-2607E083388D}"/>
              </a:ext>
            </a:extLst>
          </p:cNvPr>
          <p:cNvSpPr/>
          <p:nvPr/>
        </p:nvSpPr>
        <p:spPr>
          <a:xfrm>
            <a:off x="4779818" y="4052455"/>
            <a:ext cx="1672937" cy="344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000844-CFB4-7A4C-B8FD-19B11D74B942}"/>
              </a:ext>
            </a:extLst>
          </p:cNvPr>
          <p:cNvSpPr/>
          <p:nvPr/>
        </p:nvSpPr>
        <p:spPr>
          <a:xfrm>
            <a:off x="682336" y="4341669"/>
            <a:ext cx="1672937" cy="344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B61D6-8F17-BF42-99CA-56DDA394F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996" y="358485"/>
            <a:ext cx="3063551" cy="30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163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DCCC82-98AF-F940-A844-3025AB405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5" y="2029692"/>
            <a:ext cx="2634096" cy="2634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4DA068-AD46-684E-B8D8-7BEA3453E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472" y="528204"/>
            <a:ext cx="25146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D15E7-927A-F548-B24F-0E6A1E89A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472" y="3428999"/>
            <a:ext cx="2514600" cy="2514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C04A785-843E-4148-9CCC-2607E083388D}"/>
              </a:ext>
            </a:extLst>
          </p:cNvPr>
          <p:cNvSpPr/>
          <p:nvPr/>
        </p:nvSpPr>
        <p:spPr>
          <a:xfrm>
            <a:off x="4779818" y="4052455"/>
            <a:ext cx="1672937" cy="344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000844-CFB4-7A4C-B8FD-19B11D74B942}"/>
              </a:ext>
            </a:extLst>
          </p:cNvPr>
          <p:cNvSpPr/>
          <p:nvPr/>
        </p:nvSpPr>
        <p:spPr>
          <a:xfrm>
            <a:off x="682336" y="4341669"/>
            <a:ext cx="1672937" cy="344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B61D6-8F17-BF42-99CA-56DDA394F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996" y="358485"/>
            <a:ext cx="3063551" cy="3070514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30A2B11-9F55-A545-9C21-9616D1DAF792}"/>
              </a:ext>
            </a:extLst>
          </p:cNvPr>
          <p:cNvSpPr/>
          <p:nvPr/>
        </p:nvSpPr>
        <p:spPr>
          <a:xfrm rot="21136332">
            <a:off x="3723410" y="2097346"/>
            <a:ext cx="4197927" cy="81049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8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DCCC82-98AF-F940-A844-3025AB405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5" y="2029692"/>
            <a:ext cx="2634096" cy="2634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4DA068-AD46-684E-B8D8-7BEA3453E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472" y="528204"/>
            <a:ext cx="25146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D15E7-927A-F548-B24F-0E6A1E89A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472" y="3428999"/>
            <a:ext cx="2514600" cy="251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E9420E-0008-D945-802D-484381CA8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49" y="1982932"/>
            <a:ext cx="2414153" cy="24141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C04A785-843E-4148-9CCC-2607E083388D}"/>
              </a:ext>
            </a:extLst>
          </p:cNvPr>
          <p:cNvSpPr/>
          <p:nvPr/>
        </p:nvSpPr>
        <p:spPr>
          <a:xfrm>
            <a:off x="4779818" y="4052455"/>
            <a:ext cx="1672937" cy="344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000844-CFB4-7A4C-B8FD-19B11D74B942}"/>
              </a:ext>
            </a:extLst>
          </p:cNvPr>
          <p:cNvSpPr/>
          <p:nvPr/>
        </p:nvSpPr>
        <p:spPr>
          <a:xfrm>
            <a:off x="682336" y="4341669"/>
            <a:ext cx="1672937" cy="344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DC37E6-C6F6-9541-B493-518C5E8BFC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9" y="1326571"/>
            <a:ext cx="3063551" cy="30705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67F31F-7EF9-6641-948C-3424630EDD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354" y="2783322"/>
            <a:ext cx="1126836" cy="112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9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4" name="Tittel 1"/>
          <p:cNvSpPr txBox="1">
            <a:spLocks/>
          </p:cNvSpPr>
          <p:nvPr/>
        </p:nvSpPr>
        <p:spPr>
          <a:xfrm>
            <a:off x="525298" y="2466112"/>
            <a:ext cx="11141404" cy="210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6000" dirty="0"/>
              <a:t>The files </a:t>
            </a:r>
            <a:r>
              <a:rPr lang="nb-NO" sz="6000" dirty="0" err="1"/>
              <a:t>don’t</a:t>
            </a:r>
            <a:r>
              <a:rPr lang="nb-NO" sz="6000" dirty="0"/>
              <a:t> </a:t>
            </a:r>
            <a:r>
              <a:rPr lang="nb-NO" sz="6000" dirty="0" err="1"/>
              <a:t>represent</a:t>
            </a:r>
            <a:r>
              <a:rPr lang="nb-NO" sz="6000" dirty="0"/>
              <a:t> </a:t>
            </a:r>
            <a:r>
              <a:rPr lang="nb-NO" sz="6000" dirty="0" err="1"/>
              <a:t>reality</a:t>
            </a:r>
            <a:r>
              <a:rPr lang="nb-NO" sz="6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04046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F1366-CA6F-BB4F-AB1E-ABF72FDFD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AF13F-2F2E-E048-8574-A04428E84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D8292D-B25A-2C47-892E-5C709C4B23BD}"/>
              </a:ext>
            </a:extLst>
          </p:cNvPr>
          <p:cNvSpPr txBox="1"/>
          <p:nvPr/>
        </p:nvSpPr>
        <p:spPr>
          <a:xfrm>
            <a:off x="332936" y="1689318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Dev/Build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EF102-932B-FD49-94D5-DFCE768C7E55}"/>
              </a:ext>
            </a:extLst>
          </p:cNvPr>
          <p:cNvSpPr txBox="1"/>
          <p:nvPr/>
        </p:nvSpPr>
        <p:spPr>
          <a:xfrm>
            <a:off x="335360" y="5013176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Runtime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8FC47E-C05A-7D42-BECD-AF3256B0EAD2}"/>
              </a:ext>
            </a:extLst>
          </p:cNvPr>
          <p:cNvCxnSpPr/>
          <p:nvPr/>
        </p:nvCxnSpPr>
        <p:spPr>
          <a:xfrm>
            <a:off x="335360" y="4437112"/>
            <a:ext cx="11521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CC57C24-08AA-8543-A995-113FE3FD9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416" y="2375235"/>
            <a:ext cx="851167" cy="1164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079EC5-110D-2D41-86CC-0C772F9BF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690" y="4149080"/>
            <a:ext cx="3132621" cy="2349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D80FBE-24F0-A74D-8A76-D903A47D3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69" y="116632"/>
            <a:ext cx="2647263" cy="1788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1BDF8A-1551-A747-946D-3844A8512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68" y="143988"/>
            <a:ext cx="2647263" cy="1788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6104E3-F09C-3D4C-A349-0BD7616F3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589" y="116632"/>
            <a:ext cx="2647263" cy="17886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AAF76A-5E28-B64D-8CA1-729BB0391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215" y="2374598"/>
            <a:ext cx="851167" cy="11640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1F1D25-EFA4-5F43-8D42-FE7F9D4ED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617" y="2374598"/>
            <a:ext cx="851167" cy="116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956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DCCC82-98AF-F940-A844-3025AB405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5" y="2029692"/>
            <a:ext cx="2634096" cy="2634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4DA068-AD46-684E-B8D8-7BEA3453E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472" y="528204"/>
            <a:ext cx="25146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D15E7-927A-F548-B24F-0E6A1E89A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472" y="3428999"/>
            <a:ext cx="2514600" cy="251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E9420E-0008-D945-802D-484381CA8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49" y="1982932"/>
            <a:ext cx="2414153" cy="24141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C04A785-843E-4148-9CCC-2607E083388D}"/>
              </a:ext>
            </a:extLst>
          </p:cNvPr>
          <p:cNvSpPr/>
          <p:nvPr/>
        </p:nvSpPr>
        <p:spPr>
          <a:xfrm>
            <a:off x="4779818" y="4052455"/>
            <a:ext cx="1672937" cy="344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000844-CFB4-7A4C-B8FD-19B11D74B942}"/>
              </a:ext>
            </a:extLst>
          </p:cNvPr>
          <p:cNvSpPr/>
          <p:nvPr/>
        </p:nvSpPr>
        <p:spPr>
          <a:xfrm>
            <a:off x="682336" y="4341669"/>
            <a:ext cx="1672937" cy="344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6720435-3BAA-F04E-9479-5000C81466DE}"/>
              </a:ext>
            </a:extLst>
          </p:cNvPr>
          <p:cNvSpPr/>
          <p:nvPr/>
        </p:nvSpPr>
        <p:spPr>
          <a:xfrm>
            <a:off x="3215176" y="3017692"/>
            <a:ext cx="1771537" cy="34463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5F0F59D-B659-494D-9245-B88E0259D03E}"/>
              </a:ext>
            </a:extLst>
          </p:cNvPr>
          <p:cNvSpPr/>
          <p:nvPr/>
        </p:nvSpPr>
        <p:spPr>
          <a:xfrm>
            <a:off x="7471173" y="3002109"/>
            <a:ext cx="1771537" cy="34463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68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4" name="Tittel 1"/>
          <p:cNvSpPr txBox="1">
            <a:spLocks/>
          </p:cNvSpPr>
          <p:nvPr/>
        </p:nvSpPr>
        <p:spPr>
          <a:xfrm>
            <a:off x="525298" y="2466112"/>
            <a:ext cx="11141404" cy="210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6000" dirty="0" err="1"/>
              <a:t>Warning</a:t>
            </a:r>
            <a:r>
              <a:rPr lang="nb-NO" sz="6000" dirty="0"/>
              <a:t> 2:</a:t>
            </a:r>
          </a:p>
        </p:txBody>
      </p:sp>
    </p:spTree>
    <p:extLst>
      <p:ext uri="{BB962C8B-B14F-4D97-AF65-F5344CB8AC3E}">
        <p14:creationId xmlns:p14="http://schemas.microsoft.com/office/powerpoint/2010/main" val="18750313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4" name="Tittel 1"/>
          <p:cNvSpPr txBox="1">
            <a:spLocks/>
          </p:cNvSpPr>
          <p:nvPr/>
        </p:nvSpPr>
        <p:spPr>
          <a:xfrm>
            <a:off x="525298" y="2466112"/>
            <a:ext cx="11141404" cy="210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6000" dirty="0"/>
              <a:t>If not run </a:t>
            </a:r>
            <a:r>
              <a:rPr lang="nb-NO" sz="6000" dirty="0" err="1"/>
              <a:t>often</a:t>
            </a:r>
            <a:r>
              <a:rPr lang="nb-NO" sz="6000" dirty="0"/>
              <a:t>, </a:t>
            </a:r>
          </a:p>
          <a:p>
            <a:pPr algn="ctr"/>
            <a:r>
              <a:rPr lang="nb-NO" sz="6000" dirty="0" err="1"/>
              <a:t>the</a:t>
            </a:r>
            <a:r>
              <a:rPr lang="nb-NO" sz="6000" dirty="0"/>
              <a:t> system </a:t>
            </a:r>
            <a:r>
              <a:rPr lang="nb-NO" sz="6000" dirty="0" err="1"/>
              <a:t>might</a:t>
            </a:r>
            <a:r>
              <a:rPr lang="nb-NO" sz="6000" dirty="0"/>
              <a:t> regress</a:t>
            </a:r>
          </a:p>
          <a:p>
            <a:pPr algn="ctr"/>
            <a:endParaRPr lang="nb-NO" sz="6000" dirty="0"/>
          </a:p>
        </p:txBody>
      </p:sp>
    </p:spTree>
    <p:extLst>
      <p:ext uri="{BB962C8B-B14F-4D97-AF65-F5344CB8AC3E}">
        <p14:creationId xmlns:p14="http://schemas.microsoft.com/office/powerpoint/2010/main" val="28839797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 txBox="1">
            <a:spLocks/>
          </p:cNvSpPr>
          <p:nvPr/>
        </p:nvSpPr>
        <p:spPr>
          <a:xfrm>
            <a:off x="525298" y="2376055"/>
            <a:ext cx="11141404" cy="210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6000" dirty="0"/>
              <a:t>Part 1:</a:t>
            </a:r>
            <a:br>
              <a:rPr lang="nb-NO" sz="6000" dirty="0"/>
            </a:br>
            <a:r>
              <a:rPr lang="nb-NO" sz="6000" dirty="0"/>
              <a:t>Inventory and </a:t>
            </a:r>
            <a:r>
              <a:rPr lang="nb-NO" sz="6000" dirty="0" err="1"/>
              <a:t>connection</a:t>
            </a:r>
            <a:endParaRPr lang="nb-NO" sz="6000" dirty="0"/>
          </a:p>
        </p:txBody>
      </p:sp>
    </p:spTree>
    <p:extLst>
      <p:ext uri="{BB962C8B-B14F-4D97-AF65-F5344CB8AC3E}">
        <p14:creationId xmlns:p14="http://schemas.microsoft.com/office/powerpoint/2010/main" val="1287129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642AD-BD41-484F-936F-BFD4A9E46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637" y="2201637"/>
            <a:ext cx="2454727" cy="2454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F03E9E-14DD-C94B-B5D2-F020884E7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796" y="2201637"/>
            <a:ext cx="1954093" cy="2309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92770D-4620-CD4F-A657-3BBD2E636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1" y="2274308"/>
            <a:ext cx="1977594" cy="1977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2F6454-A92F-1144-8829-919D1E2BE51D}"/>
              </a:ext>
            </a:extLst>
          </p:cNvPr>
          <p:cNvSpPr txBox="1"/>
          <p:nvPr/>
        </p:nvSpPr>
        <p:spPr>
          <a:xfrm>
            <a:off x="7958842" y="2909162"/>
            <a:ext cx="2183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dirty="0">
                <a:latin typeface="Helvetica Light" panose="020B0403020202020204" pitchFamily="34" charset="0"/>
              </a:rPr>
              <a:t>SSH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4A6E5F-427F-284C-A4D3-6146FBE7C79D}"/>
              </a:ext>
            </a:extLst>
          </p:cNvPr>
          <p:cNvSpPr txBox="1"/>
          <p:nvPr/>
        </p:nvSpPr>
        <p:spPr>
          <a:xfrm>
            <a:off x="2762534" y="2909162"/>
            <a:ext cx="2183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dirty="0" err="1">
                <a:latin typeface="Helvetica Light" panose="020B0403020202020204" pitchFamily="34" charset="0"/>
              </a:rPr>
              <a:t>WinRM</a:t>
            </a:r>
            <a:endParaRPr lang="nb-NO" sz="4000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1437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92770D-4620-CD4F-A657-3BBD2E636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748" y="367206"/>
            <a:ext cx="1225874" cy="12258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4A6E5F-427F-284C-A4D3-6146FBE7C79D}"/>
              </a:ext>
            </a:extLst>
          </p:cNvPr>
          <p:cNvSpPr txBox="1"/>
          <p:nvPr/>
        </p:nvSpPr>
        <p:spPr>
          <a:xfrm>
            <a:off x="5004099" y="687756"/>
            <a:ext cx="2183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 err="1">
                <a:latin typeface="Helvetica Light" panose="020B0403020202020204" pitchFamily="34" charset="0"/>
              </a:rPr>
              <a:t>WinRM</a:t>
            </a:r>
            <a:endParaRPr lang="nb-NO" sz="3200" dirty="0">
              <a:latin typeface="Helvetica Light" panose="020B04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FF4F9-5A30-964B-928C-4467B1CE8ACD}"/>
              </a:ext>
            </a:extLst>
          </p:cNvPr>
          <p:cNvSpPr txBox="1"/>
          <p:nvPr/>
        </p:nvSpPr>
        <p:spPr>
          <a:xfrm>
            <a:off x="1096330" y="2368061"/>
            <a:ext cx="253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>
                <a:latin typeface="Helvetica Light" panose="020B0403020202020204" pitchFamily="34" charset="0"/>
              </a:rPr>
              <a:t>Port 5986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7B0E8-CD05-D748-9B4E-C5416907A070}"/>
              </a:ext>
            </a:extLst>
          </p:cNvPr>
          <p:cNvSpPr txBox="1"/>
          <p:nvPr/>
        </p:nvSpPr>
        <p:spPr>
          <a:xfrm>
            <a:off x="1096330" y="3270680"/>
            <a:ext cx="5883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err="1">
                <a:latin typeface="Helvetica Light" panose="020B0403020202020204" pitchFamily="34" charset="0"/>
              </a:rPr>
              <a:t>Local</a:t>
            </a:r>
            <a:r>
              <a:rPr lang="nb-NO" sz="2800" dirty="0">
                <a:latin typeface="Helvetica Light" panose="020B0403020202020204" pitchFamily="34" charset="0"/>
              </a:rPr>
              <a:t> / AD </a:t>
            </a:r>
            <a:r>
              <a:rPr lang="nb-NO" sz="2800" dirty="0" err="1">
                <a:latin typeface="Helvetica Light" panose="020B0403020202020204" pitchFamily="34" charset="0"/>
              </a:rPr>
              <a:t>admin</a:t>
            </a:r>
            <a:r>
              <a:rPr lang="nb-NO" sz="2800" dirty="0">
                <a:latin typeface="Helvetica Light" panose="020B0403020202020204" pitchFamily="34" charset="0"/>
              </a:rPr>
              <a:t> </a:t>
            </a:r>
            <a:r>
              <a:rPr lang="nb-NO" sz="2800" dirty="0" err="1">
                <a:latin typeface="Helvetica Light" panose="020B0403020202020204" pitchFamily="34" charset="0"/>
              </a:rPr>
              <a:t>user</a:t>
            </a:r>
            <a:r>
              <a:rPr lang="nb-NO" sz="2800" dirty="0">
                <a:latin typeface="Helvetica Light" panose="020B0403020202020204" pitchFamily="34" charset="0"/>
              </a:rPr>
              <a:t> w. </a:t>
            </a:r>
            <a:r>
              <a:rPr lang="nb-NO" sz="2800" dirty="0" err="1">
                <a:latin typeface="Helvetica Light" panose="020B0403020202020204" pitchFamily="34" charset="0"/>
              </a:rPr>
              <a:t>remoting</a:t>
            </a:r>
            <a:endParaRPr lang="nb-NO" sz="2800" dirty="0">
              <a:latin typeface="Helvetica Light" panose="020B04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E98F6-7DC0-C344-8FEC-D12F7D4BD881}"/>
              </a:ext>
            </a:extLst>
          </p:cNvPr>
          <p:cNvSpPr txBox="1"/>
          <p:nvPr/>
        </p:nvSpPr>
        <p:spPr>
          <a:xfrm>
            <a:off x="1066736" y="4173299"/>
            <a:ext cx="5136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err="1">
                <a:latin typeface="Helvetica Light" panose="020B0403020202020204" pitchFamily="34" charset="0"/>
              </a:rPr>
              <a:t>Powershell</a:t>
            </a:r>
            <a:r>
              <a:rPr lang="nb-NO" sz="2800" dirty="0">
                <a:latin typeface="Helvetica Light" panose="020B0403020202020204" pitchFamily="34" charset="0"/>
              </a:rPr>
              <a:t> 3.0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91D687-3218-8C47-AAF8-EC0F6D9CB3B8}"/>
              </a:ext>
            </a:extLst>
          </p:cNvPr>
          <p:cNvSpPr txBox="1"/>
          <p:nvPr/>
        </p:nvSpPr>
        <p:spPr>
          <a:xfrm>
            <a:off x="1066736" y="5075918"/>
            <a:ext cx="5883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>
                <a:latin typeface="Helvetica Light" panose="020B0403020202020204" pitchFamily="34" charset="0"/>
              </a:rPr>
              <a:t>ConfigureRemotingForAnsible.ps1</a:t>
            </a:r>
          </a:p>
        </p:txBody>
      </p:sp>
    </p:spTree>
    <p:extLst>
      <p:ext uri="{BB962C8B-B14F-4D97-AF65-F5344CB8AC3E}">
        <p14:creationId xmlns:p14="http://schemas.microsoft.com/office/powerpoint/2010/main" val="1492816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03E9E-14DD-C94B-B5D2-F020884E7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317" y="300396"/>
            <a:ext cx="1378944" cy="16296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2F6454-A92F-1144-8829-919D1E2BE51D}"/>
              </a:ext>
            </a:extLst>
          </p:cNvPr>
          <p:cNvSpPr txBox="1"/>
          <p:nvPr/>
        </p:nvSpPr>
        <p:spPr>
          <a:xfrm>
            <a:off x="5004099" y="919495"/>
            <a:ext cx="2183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>
                <a:latin typeface="Helvetica Light" panose="020B0403020202020204" pitchFamily="34" charset="0"/>
              </a:rPr>
              <a:t>SSH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FF4F9-5A30-964B-928C-4467B1CE8ACD}"/>
              </a:ext>
            </a:extLst>
          </p:cNvPr>
          <p:cNvSpPr txBox="1"/>
          <p:nvPr/>
        </p:nvSpPr>
        <p:spPr>
          <a:xfrm>
            <a:off x="1119058" y="2592561"/>
            <a:ext cx="253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>
                <a:latin typeface="Helvetica Light" panose="020B0403020202020204" pitchFamily="34" charset="0"/>
              </a:rPr>
              <a:t>Port 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7B0E8-CD05-D748-9B4E-C5416907A070}"/>
              </a:ext>
            </a:extLst>
          </p:cNvPr>
          <p:cNvSpPr txBox="1"/>
          <p:nvPr/>
        </p:nvSpPr>
        <p:spPr>
          <a:xfrm>
            <a:off x="1089464" y="3516675"/>
            <a:ext cx="5136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err="1">
                <a:latin typeface="Helvetica Light" panose="020B0403020202020204" pitchFamily="34" charset="0"/>
              </a:rPr>
              <a:t>root</a:t>
            </a:r>
            <a:r>
              <a:rPr lang="nb-NO" sz="2800" dirty="0">
                <a:latin typeface="Helvetica Light" panose="020B0403020202020204" pitchFamily="34" charset="0"/>
              </a:rPr>
              <a:t> / </a:t>
            </a:r>
            <a:r>
              <a:rPr lang="nb-NO" sz="2800" dirty="0" err="1">
                <a:latin typeface="Helvetica Light" panose="020B0403020202020204" pitchFamily="34" charset="0"/>
              </a:rPr>
              <a:t>dedicated</a:t>
            </a:r>
            <a:r>
              <a:rPr lang="nb-NO" sz="2800" dirty="0">
                <a:latin typeface="Helvetica Light" panose="020B0403020202020204" pitchFamily="34" charset="0"/>
              </a:rPr>
              <a:t> </a:t>
            </a:r>
            <a:r>
              <a:rPr lang="nb-NO" sz="2800" dirty="0" err="1">
                <a:latin typeface="Helvetica Light" panose="020B0403020202020204" pitchFamily="34" charset="0"/>
              </a:rPr>
              <a:t>user</a:t>
            </a:r>
            <a:r>
              <a:rPr lang="nb-NO" sz="2800" dirty="0">
                <a:latin typeface="Helvetica Light" panose="020B0403020202020204" pitchFamily="34" charset="0"/>
              </a:rPr>
              <a:t>(s)</a:t>
            </a:r>
          </a:p>
        </p:txBody>
      </p:sp>
    </p:spTree>
    <p:extLst>
      <p:ext uri="{BB962C8B-B14F-4D97-AF65-F5344CB8AC3E}">
        <p14:creationId xmlns:p14="http://schemas.microsoft.com/office/powerpoint/2010/main" val="30334261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vandana759.files.wordpress.com/2017/06/sshauthentication.png?resize=805%2C382">
            <a:extLst>
              <a:ext uri="{FF2B5EF4-FFF2-40B4-BE49-F238E27FC236}">
                <a16:creationId xmlns:a16="http://schemas.microsoft.com/office/drawing/2014/main" id="{5A993BE4-3FB1-3D44-8DF2-98C17C710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841587"/>
            <a:ext cx="10905066" cy="51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529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26B585-B929-0547-884F-E1924A56C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665" y="2051338"/>
            <a:ext cx="9454670" cy="231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96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 txBox="1">
            <a:spLocks/>
          </p:cNvSpPr>
          <p:nvPr/>
        </p:nvSpPr>
        <p:spPr>
          <a:xfrm>
            <a:off x="525298" y="2376055"/>
            <a:ext cx="11141404" cy="210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6000" dirty="0"/>
              <a:t>The Inventory</a:t>
            </a:r>
          </a:p>
        </p:txBody>
      </p:sp>
    </p:spTree>
    <p:extLst>
      <p:ext uri="{BB962C8B-B14F-4D97-AF65-F5344CB8AC3E}">
        <p14:creationId xmlns:p14="http://schemas.microsoft.com/office/powerpoint/2010/main" val="2122929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9AFA-E70D-4B4F-AA82-FA489B44C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81E9D-7C54-154B-B679-6ECF22EE8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FF83F6-473C-0D4D-80F8-FC68D5487384}"/>
              </a:ext>
            </a:extLst>
          </p:cNvPr>
          <p:cNvSpPr txBox="1"/>
          <p:nvPr/>
        </p:nvSpPr>
        <p:spPr>
          <a:xfrm>
            <a:off x="332936" y="1701846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Dev/Build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C25E80-B462-4E4A-9B67-C50B612C43CE}"/>
              </a:ext>
            </a:extLst>
          </p:cNvPr>
          <p:cNvSpPr txBox="1"/>
          <p:nvPr/>
        </p:nvSpPr>
        <p:spPr>
          <a:xfrm>
            <a:off x="335360" y="5013176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Runtime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52C218-6D16-AA42-9F04-E3EC9754261C}"/>
              </a:ext>
            </a:extLst>
          </p:cNvPr>
          <p:cNvCxnSpPr/>
          <p:nvPr/>
        </p:nvCxnSpPr>
        <p:spPr>
          <a:xfrm>
            <a:off x="335360" y="4437112"/>
            <a:ext cx="11521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88F2299-D5FE-654E-AF50-4F29EFB90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416" y="2375235"/>
            <a:ext cx="851167" cy="1164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C91E1-01B6-AA49-AC15-D4C1F1580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962" y="4149080"/>
            <a:ext cx="3132621" cy="2349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BFF70-0660-1344-863C-CE8900E51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69" y="116632"/>
            <a:ext cx="2647263" cy="1788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91A6C-422E-A54B-B422-8ACCAD2F0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68" y="143988"/>
            <a:ext cx="2647263" cy="1788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5AEC1B-BC5E-D549-907F-EAE44D5C4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589" y="116632"/>
            <a:ext cx="2647263" cy="17886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B69289-606E-0E41-B27C-B4325EA8B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215" y="2374598"/>
            <a:ext cx="851167" cy="11640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F9F771-EA14-1447-99C3-1323622F2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617" y="2374598"/>
            <a:ext cx="851167" cy="1164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3873C5-329E-1849-9603-5B58032DA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261" y="4149080"/>
            <a:ext cx="3132621" cy="234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80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7EC337-D910-0F4F-BA86-F5CA7E558BC5}"/>
              </a:ext>
            </a:extLst>
          </p:cNvPr>
          <p:cNvSpPr txBox="1"/>
          <p:nvPr/>
        </p:nvSpPr>
        <p:spPr>
          <a:xfrm>
            <a:off x="1149926" y="0"/>
            <a:ext cx="639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inventory/</a:t>
            </a:r>
            <a:r>
              <a:rPr lang="en-US" sz="2800" b="1" dirty="0" err="1"/>
              <a:t>Example.inventory</a:t>
            </a:r>
            <a:endParaRPr 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61559B-6289-3145-A5CC-FCAF3BE17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419100"/>
            <a:ext cx="102997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285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0FDE3F-C811-1E4A-9A81-97DD99317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26" y="490190"/>
            <a:ext cx="10114973" cy="5877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182572-7356-7343-97DB-BB0D1D4D70CB}"/>
              </a:ext>
            </a:extLst>
          </p:cNvPr>
          <p:cNvSpPr txBox="1"/>
          <p:nvPr/>
        </p:nvSpPr>
        <p:spPr>
          <a:xfrm>
            <a:off x="1149926" y="0"/>
            <a:ext cx="639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inventory/Testlab18.inventory</a:t>
            </a:r>
          </a:p>
        </p:txBody>
      </p:sp>
    </p:spTree>
    <p:extLst>
      <p:ext uri="{BB962C8B-B14F-4D97-AF65-F5344CB8AC3E}">
        <p14:creationId xmlns:p14="http://schemas.microsoft.com/office/powerpoint/2010/main" val="17467051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 txBox="1">
            <a:spLocks/>
          </p:cNvSpPr>
          <p:nvPr/>
        </p:nvSpPr>
        <p:spPr>
          <a:xfrm>
            <a:off x="525298" y="2376055"/>
            <a:ext cx="11141404" cy="210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6000" dirty="0" err="1"/>
              <a:t>Exercise</a:t>
            </a:r>
            <a:r>
              <a:rPr lang="nb-NO" sz="6000" dirty="0"/>
              <a:t> 1: </a:t>
            </a:r>
            <a:br>
              <a:rPr lang="nb-NO" sz="6000" dirty="0"/>
            </a:br>
            <a:r>
              <a:rPr lang="nb-NO" sz="6000" dirty="0"/>
              <a:t>Inventory and server </a:t>
            </a:r>
            <a:r>
              <a:rPr lang="nb-NO" sz="6000" dirty="0" err="1"/>
              <a:t>connection</a:t>
            </a:r>
            <a:endParaRPr lang="nb-NO" sz="6000" dirty="0"/>
          </a:p>
          <a:p>
            <a:pPr algn="ctr"/>
            <a:endParaRPr lang="nb-NO" sz="6000" dirty="0"/>
          </a:p>
        </p:txBody>
      </p:sp>
    </p:spTree>
    <p:extLst>
      <p:ext uri="{BB962C8B-B14F-4D97-AF65-F5344CB8AC3E}">
        <p14:creationId xmlns:p14="http://schemas.microsoft.com/office/powerpoint/2010/main" val="20154304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 txBox="1">
            <a:spLocks/>
          </p:cNvSpPr>
          <p:nvPr/>
        </p:nvSpPr>
        <p:spPr>
          <a:xfrm>
            <a:off x="525298" y="2376055"/>
            <a:ext cx="11141404" cy="210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6000" dirty="0"/>
              <a:t>Part 2:</a:t>
            </a:r>
            <a:br>
              <a:rPr lang="nb-NO" sz="6000" dirty="0"/>
            </a:br>
            <a:r>
              <a:rPr lang="nb-NO" sz="6000" dirty="0" err="1"/>
              <a:t>Playbooks</a:t>
            </a:r>
            <a:r>
              <a:rPr lang="nb-NO" sz="6000" dirty="0"/>
              <a:t> and </a:t>
            </a:r>
            <a:r>
              <a:rPr lang="nb-NO" sz="6000" dirty="0" err="1"/>
              <a:t>tasks</a:t>
            </a:r>
            <a:endParaRPr lang="nb-NO" sz="6000" dirty="0"/>
          </a:p>
        </p:txBody>
      </p:sp>
    </p:spTree>
    <p:extLst>
      <p:ext uri="{BB962C8B-B14F-4D97-AF65-F5344CB8AC3E}">
        <p14:creationId xmlns:p14="http://schemas.microsoft.com/office/powerpoint/2010/main" val="4114090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ilderesultat for ansible push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340" y="2706896"/>
            <a:ext cx="1380075" cy="138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Sylinder 4"/>
          <p:cNvSpPr txBox="1"/>
          <p:nvPr/>
        </p:nvSpPr>
        <p:spPr>
          <a:xfrm>
            <a:off x="2072734" y="4202973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err="1">
                <a:latin typeface="Helvetica" pitchFamily="2" charset="0"/>
              </a:rPr>
              <a:t>Playbooks</a:t>
            </a:r>
            <a:endParaRPr lang="nb-NO" sz="2000" dirty="0">
              <a:latin typeface="Helvetica" pitchFamily="2" charset="0"/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709" y="1931196"/>
            <a:ext cx="1340488" cy="644952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709" y="3074457"/>
            <a:ext cx="1340488" cy="644952"/>
          </a:xfrm>
          <a:prstGeom prst="rect">
            <a:avLst/>
          </a:prstGeom>
        </p:spPr>
      </p:pic>
      <p:pic>
        <p:nvPicPr>
          <p:cNvPr id="10" name="Bild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709" y="4217718"/>
            <a:ext cx="1340488" cy="644952"/>
          </a:xfrm>
          <a:prstGeom prst="rect">
            <a:avLst/>
          </a:prstGeom>
        </p:spPr>
      </p:pic>
      <p:cxnSp>
        <p:nvCxnSpPr>
          <p:cNvPr id="11" name="Rett pil 10"/>
          <p:cNvCxnSpPr/>
          <p:nvPr/>
        </p:nvCxnSpPr>
        <p:spPr>
          <a:xfrm flipV="1">
            <a:off x="3721210" y="2444028"/>
            <a:ext cx="3546282" cy="952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 14"/>
          <p:cNvCxnSpPr/>
          <p:nvPr/>
        </p:nvCxnSpPr>
        <p:spPr>
          <a:xfrm flipV="1">
            <a:off x="3721210" y="3396933"/>
            <a:ext cx="3665552" cy="710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pil 18"/>
          <p:cNvCxnSpPr/>
          <p:nvPr/>
        </p:nvCxnSpPr>
        <p:spPr>
          <a:xfrm>
            <a:off x="3721210" y="3633061"/>
            <a:ext cx="3665552" cy="819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4898003" y="2074696"/>
            <a:ext cx="1192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>
                <a:latin typeface="Helvetica" pitchFamily="2" charset="0"/>
              </a:rPr>
              <a:t>push</a:t>
            </a:r>
          </a:p>
        </p:txBody>
      </p:sp>
      <p:sp>
        <p:nvSpPr>
          <p:cNvPr id="26" name="TekstSylinder 25"/>
          <p:cNvSpPr txBox="1"/>
          <p:nvPr/>
        </p:nvSpPr>
        <p:spPr>
          <a:xfrm>
            <a:off x="9326413" y="2069006"/>
            <a:ext cx="13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>
                <a:latin typeface="Helvetica" pitchFamily="2" charset="0"/>
              </a:rPr>
              <a:t>Database</a:t>
            </a:r>
          </a:p>
        </p:txBody>
      </p:sp>
      <p:sp>
        <p:nvSpPr>
          <p:cNvPr id="27" name="TekstSylinder 26"/>
          <p:cNvSpPr txBox="1"/>
          <p:nvPr/>
        </p:nvSpPr>
        <p:spPr>
          <a:xfrm>
            <a:off x="9326414" y="3247810"/>
            <a:ext cx="1700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err="1">
                <a:latin typeface="Helvetica" pitchFamily="2" charset="0"/>
              </a:rPr>
              <a:t>Appserver</a:t>
            </a:r>
            <a:endParaRPr lang="nb-NO" sz="2000" dirty="0">
              <a:latin typeface="Helvetica" pitchFamily="2" charset="0"/>
            </a:endParaRPr>
          </a:p>
        </p:txBody>
      </p:sp>
      <p:sp>
        <p:nvSpPr>
          <p:cNvPr id="28" name="TekstSylinder 27"/>
          <p:cNvSpPr txBox="1"/>
          <p:nvPr/>
        </p:nvSpPr>
        <p:spPr>
          <a:xfrm>
            <a:off x="9326413" y="4355528"/>
            <a:ext cx="1874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err="1">
                <a:latin typeface="Helvetica" pitchFamily="2" charset="0"/>
              </a:rPr>
              <a:t>Loadbalancer</a:t>
            </a:r>
            <a:endParaRPr lang="nb-NO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6269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4A803F-D2EC-5F45-AE3C-33DD93F52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974" y="3712962"/>
            <a:ext cx="1287578" cy="1284153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BC366CC-A1FE-2946-B5E6-CE78D0CF6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7625" y="459211"/>
            <a:ext cx="1767703" cy="219980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4441FAD-C78F-6B40-A5FF-BE31F60C35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3322" y="548573"/>
            <a:ext cx="1841182" cy="22912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854FA8-933E-104D-8357-B794734162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59" y="656511"/>
            <a:ext cx="1828643" cy="17220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646003-6D41-0B46-9BBC-556B7EA621BE}"/>
              </a:ext>
            </a:extLst>
          </p:cNvPr>
          <p:cNvSpPr txBox="1"/>
          <p:nvPr/>
        </p:nvSpPr>
        <p:spPr>
          <a:xfrm>
            <a:off x="7711241" y="5377379"/>
            <a:ext cx="325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Helvetica" pitchFamily="2" charset="0"/>
              </a:rPr>
              <a:t>LoadBalancer.yaml</a:t>
            </a:r>
            <a:endParaRPr lang="en-US" sz="2800" dirty="0"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D98563-DFBF-8846-940B-5BAEB6A252B1}"/>
              </a:ext>
            </a:extLst>
          </p:cNvPr>
          <p:cNvSpPr txBox="1"/>
          <p:nvPr/>
        </p:nvSpPr>
        <p:spPr>
          <a:xfrm>
            <a:off x="806358" y="2474893"/>
            <a:ext cx="3259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Helvetica" pitchFamily="2" charset="0"/>
              </a:rPr>
              <a:t>Zookeeper.yaml</a:t>
            </a:r>
            <a:br>
              <a:rPr lang="en-US" sz="2800" dirty="0">
                <a:latin typeface="Helvetica" pitchFamily="2" charset="0"/>
              </a:rPr>
            </a:br>
            <a:endParaRPr lang="en-US" sz="2800" dirty="0">
              <a:latin typeface="Helvetica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EB7683-7997-7541-B319-84642D8633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026" y="3525302"/>
            <a:ext cx="1828643" cy="17220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BC7E9E-6B7D-434A-8E1A-DC9B8CDFDEA9}"/>
              </a:ext>
            </a:extLst>
          </p:cNvPr>
          <p:cNvSpPr txBox="1"/>
          <p:nvPr/>
        </p:nvSpPr>
        <p:spPr>
          <a:xfrm>
            <a:off x="4466478" y="2474892"/>
            <a:ext cx="3259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Helvetica" pitchFamily="2" charset="0"/>
              </a:rPr>
              <a:t>Solr.yaml</a:t>
            </a:r>
            <a:br>
              <a:rPr lang="en-US" sz="2800" dirty="0">
                <a:latin typeface="Helvetica" pitchFamily="2" charset="0"/>
              </a:rPr>
            </a:br>
            <a:endParaRPr lang="en-US" sz="2800" dirty="0">
              <a:latin typeface="Helvetic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38F556-92B5-0348-9B77-0531E7100C30}"/>
              </a:ext>
            </a:extLst>
          </p:cNvPr>
          <p:cNvSpPr txBox="1"/>
          <p:nvPr/>
        </p:nvSpPr>
        <p:spPr>
          <a:xfrm>
            <a:off x="8266087" y="2378591"/>
            <a:ext cx="3259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Helvetica" pitchFamily="2" charset="0"/>
              </a:rPr>
              <a:t>Database.yaml</a:t>
            </a:r>
            <a:br>
              <a:rPr lang="en-US" sz="2800" dirty="0">
                <a:latin typeface="Helvetica" pitchFamily="2" charset="0"/>
              </a:rPr>
            </a:br>
            <a:endParaRPr lang="en-US" sz="2800" dirty="0">
              <a:latin typeface="Helvetica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BE664D-6320-E747-A09F-5D3AF1ADE26D}"/>
              </a:ext>
            </a:extLst>
          </p:cNvPr>
          <p:cNvSpPr txBox="1"/>
          <p:nvPr/>
        </p:nvSpPr>
        <p:spPr>
          <a:xfrm>
            <a:off x="1856824" y="5343684"/>
            <a:ext cx="397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Helvetica" pitchFamily="2" charset="0"/>
              </a:rPr>
              <a:t>ArenaAppServer.yaml</a:t>
            </a:r>
            <a:endParaRPr lang="en-US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0964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63116C-900F-4B4C-B15D-3BD01846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533400"/>
            <a:ext cx="10617200" cy="57912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67CE2E-BF1F-7A47-A9AD-B8A54501BA8D}"/>
              </a:ext>
            </a:extLst>
          </p:cNvPr>
          <p:cNvCxnSpPr>
            <a:cxnSpLocks/>
          </p:cNvCxnSpPr>
          <p:nvPr/>
        </p:nvCxnSpPr>
        <p:spPr>
          <a:xfrm>
            <a:off x="4135582" y="1485900"/>
            <a:ext cx="444730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33266A-541F-894E-BF42-2F9B61AC3D59}"/>
              </a:ext>
            </a:extLst>
          </p:cNvPr>
          <p:cNvSpPr txBox="1"/>
          <p:nvPr/>
        </p:nvSpPr>
        <p:spPr>
          <a:xfrm>
            <a:off x="1087581" y="128155"/>
            <a:ext cx="639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WebServer.yaml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309211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63116C-900F-4B4C-B15D-3BD01846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533400"/>
            <a:ext cx="10617200" cy="57912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67CE2E-BF1F-7A47-A9AD-B8A54501BA8D}"/>
              </a:ext>
            </a:extLst>
          </p:cNvPr>
          <p:cNvCxnSpPr>
            <a:cxnSpLocks/>
          </p:cNvCxnSpPr>
          <p:nvPr/>
        </p:nvCxnSpPr>
        <p:spPr>
          <a:xfrm>
            <a:off x="3512127" y="1891145"/>
            <a:ext cx="4873337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464B922-2DC2-444B-A0D7-59A85EF26A4D}"/>
              </a:ext>
            </a:extLst>
          </p:cNvPr>
          <p:cNvSpPr txBox="1"/>
          <p:nvPr/>
        </p:nvSpPr>
        <p:spPr>
          <a:xfrm>
            <a:off x="1087581" y="128155"/>
            <a:ext cx="639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WebServer.yaml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24079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63116C-900F-4B4C-B15D-3BD01846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533400"/>
            <a:ext cx="10617200" cy="57912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67CE2E-BF1F-7A47-A9AD-B8A54501BA8D}"/>
              </a:ext>
            </a:extLst>
          </p:cNvPr>
          <p:cNvCxnSpPr>
            <a:cxnSpLocks/>
          </p:cNvCxnSpPr>
          <p:nvPr/>
        </p:nvCxnSpPr>
        <p:spPr>
          <a:xfrm>
            <a:off x="3335482" y="3501736"/>
            <a:ext cx="5766955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B388AE1-595A-984C-8889-DC2418132F90}"/>
              </a:ext>
            </a:extLst>
          </p:cNvPr>
          <p:cNvSpPr txBox="1"/>
          <p:nvPr/>
        </p:nvSpPr>
        <p:spPr>
          <a:xfrm>
            <a:off x="1087581" y="128155"/>
            <a:ext cx="639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WebServer.yaml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090470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63116C-900F-4B4C-B15D-3BD01846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533400"/>
            <a:ext cx="10617200" cy="57912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67CE2E-BF1F-7A47-A9AD-B8A54501BA8D}"/>
              </a:ext>
            </a:extLst>
          </p:cNvPr>
          <p:cNvCxnSpPr>
            <a:cxnSpLocks/>
          </p:cNvCxnSpPr>
          <p:nvPr/>
        </p:nvCxnSpPr>
        <p:spPr>
          <a:xfrm>
            <a:off x="5455227" y="4353791"/>
            <a:ext cx="3778828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D94B463-EBED-264D-BC2A-284EF472A46C}"/>
              </a:ext>
            </a:extLst>
          </p:cNvPr>
          <p:cNvSpPr txBox="1"/>
          <p:nvPr/>
        </p:nvSpPr>
        <p:spPr>
          <a:xfrm>
            <a:off x="1087581" y="128155"/>
            <a:ext cx="639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WebServer.yaml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7729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F39F6-C31F-5447-8C50-C51BB0C7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6ABD7-434F-FF4B-B3A1-79D0B370B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CA8D21-A6CE-EB4E-A214-0314C31D0DF3}"/>
              </a:ext>
            </a:extLst>
          </p:cNvPr>
          <p:cNvCxnSpPr/>
          <p:nvPr/>
        </p:nvCxnSpPr>
        <p:spPr>
          <a:xfrm>
            <a:off x="335360" y="4437112"/>
            <a:ext cx="11521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86DEF58-825D-1449-BA41-4C3ADBA88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733" y="2374598"/>
            <a:ext cx="851167" cy="1164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ADB42B-EFC9-1F47-AD58-8B9016C7B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962" y="4149080"/>
            <a:ext cx="3132621" cy="2349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7792DC-68FA-5048-A860-1DFDF17C1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69" y="116632"/>
            <a:ext cx="2647263" cy="1788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B55D02-E091-F14B-9364-B2356E032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68" y="143988"/>
            <a:ext cx="2647263" cy="1788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2185C6-5CE3-FE43-BEE9-97D1C7802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589" y="116632"/>
            <a:ext cx="2647263" cy="1788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313944-EA93-0E47-9389-0B10ECEFE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08" y="2374598"/>
            <a:ext cx="851167" cy="1164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939F57-16D5-AA4C-A4DB-A6B585EF6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858" y="2385089"/>
            <a:ext cx="851167" cy="11640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885292-FCA0-E047-B158-D130A53E8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261" y="4149080"/>
            <a:ext cx="3132621" cy="23494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27C04B-F6A1-C341-B25E-A1F28CDCA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8" y="171344"/>
            <a:ext cx="2647263" cy="17886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8FC9A4-3822-2A4A-BE42-8670995ED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936" y="164776"/>
            <a:ext cx="2647263" cy="17886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85D699-AA51-694D-9345-DAC61D131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762" y="166207"/>
            <a:ext cx="2647263" cy="17886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167EE6-7DB0-8F42-9F52-2E3178C4D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052" y="143988"/>
            <a:ext cx="2647263" cy="17886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F83139-D63D-1042-96ED-CC8E261F3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51" y="171344"/>
            <a:ext cx="2647263" cy="17886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070C2-F9CF-E04E-A17C-D997573AD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50" y="143987"/>
            <a:ext cx="2647263" cy="17886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E72516-E152-EC4C-8C37-5E7EF3C2B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46" y="198700"/>
            <a:ext cx="2647263" cy="17886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BA71F-C518-4C40-B2E3-AA31FE16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3" y="2352326"/>
            <a:ext cx="851167" cy="11640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0B9A65-1017-CD40-ACE2-A9E4FCAC4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983" y="2385861"/>
            <a:ext cx="851167" cy="11640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F1C0DB-EAEE-BF47-AA5C-62997BB06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108" y="2402705"/>
            <a:ext cx="851167" cy="11640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207361-4DB4-8645-B761-502D99872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233" y="2388644"/>
            <a:ext cx="851167" cy="11640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D5F60B0-3A87-2C45-9B5E-CC0FF360E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358" y="2388644"/>
            <a:ext cx="851167" cy="11640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CF70E99-7948-4144-9747-5D27E6560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483" y="2342578"/>
            <a:ext cx="851167" cy="11640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41BF1B-EF22-C945-9F8C-30767ABF9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611" y="2352326"/>
            <a:ext cx="851167" cy="116403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14CA76-80F7-624A-9FBF-57B1450F9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660" y="4153659"/>
            <a:ext cx="3132621" cy="234946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1B17F50-E3CA-334C-AD02-592D691F1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41" y="4209207"/>
            <a:ext cx="3132621" cy="234946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5F3509-6A74-9042-A941-1B14ADE52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640" y="4209207"/>
            <a:ext cx="3132621" cy="234946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34C9ADA-0737-9346-9470-FF95632D3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2" y="4211678"/>
            <a:ext cx="3132621" cy="234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253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7EDC0E-29E0-EB42-B39D-F2EEEC80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09" y="1467571"/>
            <a:ext cx="11377681" cy="39228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1D4B50-0BDF-D540-A1B4-6D3040431397}"/>
              </a:ext>
            </a:extLst>
          </p:cNvPr>
          <p:cNvSpPr txBox="1"/>
          <p:nvPr/>
        </p:nvSpPr>
        <p:spPr>
          <a:xfrm>
            <a:off x="1087581" y="128155"/>
            <a:ext cx="639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roles/DotNet461/tasks/</a:t>
            </a:r>
            <a:r>
              <a:rPr lang="en-US" sz="2800" b="1" dirty="0" err="1"/>
              <a:t>main.yaml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84DFEB-8E5A-D04E-B29F-BBE5EB091374}"/>
              </a:ext>
            </a:extLst>
          </p:cNvPr>
          <p:cNvCxnSpPr>
            <a:cxnSpLocks/>
          </p:cNvCxnSpPr>
          <p:nvPr/>
        </p:nvCxnSpPr>
        <p:spPr>
          <a:xfrm>
            <a:off x="5451763" y="2777836"/>
            <a:ext cx="4873337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1AF115-EFFB-8047-A4A8-777FFB487E84}"/>
              </a:ext>
            </a:extLst>
          </p:cNvPr>
          <p:cNvCxnSpPr>
            <a:cxnSpLocks/>
          </p:cNvCxnSpPr>
          <p:nvPr/>
        </p:nvCxnSpPr>
        <p:spPr>
          <a:xfrm>
            <a:off x="6096000" y="4551218"/>
            <a:ext cx="4873337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4810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5A8697-23C3-5741-A385-5C20D3A1F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6" y="2989118"/>
            <a:ext cx="11950128" cy="87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790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3ACEB1-10C1-A14F-BBD4-FA618EBA1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36" y="2741468"/>
            <a:ext cx="11202727" cy="137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745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 txBox="1">
            <a:spLocks/>
          </p:cNvSpPr>
          <p:nvPr/>
        </p:nvSpPr>
        <p:spPr>
          <a:xfrm>
            <a:off x="525298" y="2968337"/>
            <a:ext cx="11141404" cy="210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6000" dirty="0" err="1"/>
              <a:t>Exercise</a:t>
            </a:r>
            <a:r>
              <a:rPr lang="nb-NO" sz="6000" dirty="0"/>
              <a:t> 2: </a:t>
            </a:r>
            <a:br>
              <a:rPr lang="nb-NO" sz="6000" dirty="0"/>
            </a:br>
            <a:r>
              <a:rPr lang="nb-NO" sz="6000" dirty="0" err="1"/>
              <a:t>Playbook</a:t>
            </a:r>
            <a:r>
              <a:rPr lang="nb-NO" sz="6000" dirty="0"/>
              <a:t> and simple </a:t>
            </a:r>
            <a:r>
              <a:rPr lang="nb-NO" sz="6000" dirty="0" err="1"/>
              <a:t>tasks</a:t>
            </a:r>
            <a:endParaRPr lang="nb-NO" sz="6000" dirty="0"/>
          </a:p>
          <a:p>
            <a:pPr algn="ctr"/>
            <a:endParaRPr lang="nb-NO" sz="6000" dirty="0"/>
          </a:p>
          <a:p>
            <a:pPr algn="ctr"/>
            <a:endParaRPr lang="nb-NO" sz="6000" dirty="0"/>
          </a:p>
        </p:txBody>
      </p:sp>
    </p:spTree>
    <p:extLst>
      <p:ext uri="{BB962C8B-B14F-4D97-AF65-F5344CB8AC3E}">
        <p14:creationId xmlns:p14="http://schemas.microsoft.com/office/powerpoint/2010/main" val="23724512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 txBox="1">
            <a:spLocks/>
          </p:cNvSpPr>
          <p:nvPr/>
        </p:nvSpPr>
        <p:spPr>
          <a:xfrm>
            <a:off x="525298" y="2376055"/>
            <a:ext cx="11141404" cy="210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6000" dirty="0"/>
              <a:t>Part 3:</a:t>
            </a:r>
            <a:br>
              <a:rPr lang="nb-NO" sz="6000" dirty="0"/>
            </a:br>
            <a:r>
              <a:rPr lang="nb-NO" sz="6000" dirty="0" err="1"/>
              <a:t>Roles</a:t>
            </a:r>
            <a:r>
              <a:rPr lang="nb-NO" sz="6000" dirty="0"/>
              <a:t> and variables</a:t>
            </a:r>
          </a:p>
        </p:txBody>
      </p:sp>
    </p:spTree>
    <p:extLst>
      <p:ext uri="{BB962C8B-B14F-4D97-AF65-F5344CB8AC3E}">
        <p14:creationId xmlns:p14="http://schemas.microsoft.com/office/powerpoint/2010/main" val="38031316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63116C-900F-4B4C-B15D-3BD01846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533400"/>
            <a:ext cx="10617200" cy="57912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67CE2E-BF1F-7A47-A9AD-B8A54501BA8D}"/>
              </a:ext>
            </a:extLst>
          </p:cNvPr>
          <p:cNvCxnSpPr>
            <a:cxnSpLocks/>
          </p:cNvCxnSpPr>
          <p:nvPr/>
        </p:nvCxnSpPr>
        <p:spPr>
          <a:xfrm>
            <a:off x="3165764" y="1915391"/>
            <a:ext cx="444730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DF3D695-2DCA-1A4B-AE5E-7C469803A087}"/>
              </a:ext>
            </a:extLst>
          </p:cNvPr>
          <p:cNvSpPr txBox="1"/>
          <p:nvPr/>
        </p:nvSpPr>
        <p:spPr>
          <a:xfrm>
            <a:off x="1087581" y="128155"/>
            <a:ext cx="639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WebServer.yaml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650686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 txBox="1">
            <a:spLocks/>
          </p:cNvSpPr>
          <p:nvPr/>
        </p:nvSpPr>
        <p:spPr>
          <a:xfrm>
            <a:off x="525298" y="2376055"/>
            <a:ext cx="11141404" cy="210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6000" dirty="0"/>
              <a:t>To </a:t>
            </a:r>
            <a:r>
              <a:rPr lang="nb-NO" sz="6000" dirty="0" err="1"/>
              <a:t>reuse</a:t>
            </a:r>
            <a:r>
              <a:rPr lang="nb-NO" sz="6000" dirty="0"/>
              <a:t> </a:t>
            </a:r>
            <a:r>
              <a:rPr lang="nb-NO" sz="6000" dirty="0" err="1"/>
              <a:t>tasks</a:t>
            </a:r>
            <a:r>
              <a:rPr lang="nb-NO" sz="6000" dirty="0"/>
              <a:t> or </a:t>
            </a:r>
            <a:r>
              <a:rPr lang="nb-NO" sz="6000" dirty="0" err="1"/>
              <a:t>implement</a:t>
            </a:r>
            <a:r>
              <a:rPr lang="nb-NO" sz="6000" dirty="0"/>
              <a:t> </a:t>
            </a:r>
            <a:r>
              <a:rPr lang="nb-NO" sz="6000" dirty="0" err="1"/>
              <a:t>components</a:t>
            </a:r>
            <a:r>
              <a:rPr lang="nb-NO" sz="6000" dirty="0"/>
              <a:t>, </a:t>
            </a:r>
            <a:r>
              <a:rPr lang="nb-NO" sz="6000" dirty="0" err="1"/>
              <a:t>we</a:t>
            </a:r>
            <a:r>
              <a:rPr lang="nb-NO" sz="6000" dirty="0"/>
              <a:t> make </a:t>
            </a:r>
            <a:r>
              <a:rPr lang="nb-NO" sz="6000" b="1" i="1" dirty="0" err="1"/>
              <a:t>roles</a:t>
            </a:r>
            <a:endParaRPr lang="nb-NO" sz="6000" b="1" i="1" dirty="0"/>
          </a:p>
        </p:txBody>
      </p:sp>
    </p:spTree>
    <p:extLst>
      <p:ext uri="{BB962C8B-B14F-4D97-AF65-F5344CB8AC3E}">
        <p14:creationId xmlns:p14="http://schemas.microsoft.com/office/powerpoint/2010/main" val="38058618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1955E-1C17-E24C-9004-50455DC12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roles: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33652-D9CB-C943-BA62-CF52D8770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IIS </a:t>
            </a:r>
          </a:p>
          <a:p>
            <a:r>
              <a:rPr lang="en-US" dirty="0"/>
              <a:t>DotnetFramework45</a:t>
            </a:r>
          </a:p>
          <a:p>
            <a:r>
              <a:rPr lang="en-US" dirty="0"/>
              <a:t>Oracle12C</a:t>
            </a:r>
          </a:p>
          <a:p>
            <a:r>
              <a:rPr lang="en-US" dirty="0" err="1"/>
              <a:t>TeamcityAgent</a:t>
            </a:r>
            <a:endParaRPr lang="en-US" dirty="0"/>
          </a:p>
          <a:p>
            <a:r>
              <a:rPr lang="en-US" dirty="0"/>
              <a:t>Java</a:t>
            </a:r>
          </a:p>
          <a:p>
            <a:r>
              <a:rPr lang="en-US" dirty="0" err="1"/>
              <a:t>GoogleChrome</a:t>
            </a:r>
            <a:endParaRPr lang="en-US" dirty="0"/>
          </a:p>
          <a:p>
            <a:r>
              <a:rPr lang="en-US" dirty="0" err="1"/>
              <a:t>SplunkForwarder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768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B47BFF-40BE-E047-B292-A2EF77561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6" y="403513"/>
            <a:ext cx="11187577" cy="605097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F977CB-586D-9E4E-BAD9-16EB77CD9B2D}"/>
              </a:ext>
            </a:extLst>
          </p:cNvPr>
          <p:cNvCxnSpPr>
            <a:cxnSpLocks/>
          </p:cNvCxnSpPr>
          <p:nvPr/>
        </p:nvCxnSpPr>
        <p:spPr>
          <a:xfrm>
            <a:off x="4225637" y="1354281"/>
            <a:ext cx="444730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6F2DD6-3720-9A4A-8B74-32FBC5488CA5}"/>
              </a:ext>
            </a:extLst>
          </p:cNvPr>
          <p:cNvCxnSpPr>
            <a:cxnSpLocks/>
          </p:cNvCxnSpPr>
          <p:nvPr/>
        </p:nvCxnSpPr>
        <p:spPr>
          <a:xfrm>
            <a:off x="4225637" y="4800600"/>
            <a:ext cx="444730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1361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2A37E3-F859-7E43-B650-0484917DC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068" y="588674"/>
            <a:ext cx="10255864" cy="5561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903EA6-EEFE-AE40-996A-D237C5D44864}"/>
              </a:ext>
            </a:extLst>
          </p:cNvPr>
          <p:cNvSpPr txBox="1"/>
          <p:nvPr/>
        </p:nvSpPr>
        <p:spPr>
          <a:xfrm>
            <a:off x="1087581" y="128155"/>
            <a:ext cx="639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Buildserver.yaml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F29C9F-9812-A84F-BD7A-D1C910927400}"/>
              </a:ext>
            </a:extLst>
          </p:cNvPr>
          <p:cNvCxnSpPr>
            <a:cxnSpLocks/>
          </p:cNvCxnSpPr>
          <p:nvPr/>
        </p:nvCxnSpPr>
        <p:spPr>
          <a:xfrm>
            <a:off x="4759037" y="1416627"/>
            <a:ext cx="444730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7B3D6C-CD73-D547-9373-B765A94780A8}"/>
              </a:ext>
            </a:extLst>
          </p:cNvPr>
          <p:cNvCxnSpPr>
            <a:cxnSpLocks/>
          </p:cNvCxnSpPr>
          <p:nvPr/>
        </p:nvCxnSpPr>
        <p:spPr>
          <a:xfrm>
            <a:off x="4329546" y="5850081"/>
            <a:ext cx="444730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93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7FC1EB14-A68F-414E-9A66-640F7CB49693}"/>
              </a:ext>
            </a:extLst>
          </p:cNvPr>
          <p:cNvSpPr txBox="1">
            <a:spLocks/>
          </p:cNvSpPr>
          <p:nvPr/>
        </p:nvSpPr>
        <p:spPr bwMode="auto">
          <a:xfrm>
            <a:off x="709325" y="2347668"/>
            <a:ext cx="11177875" cy="25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Calibri" pitchFamily="34" charset="0"/>
              </a:defRPr>
            </a:lvl1pPr>
            <a:lvl2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2pPr>
            <a:lvl3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3pPr>
            <a:lvl4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4pPr>
            <a:lvl5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5pPr>
            <a:lvl6pPr marL="4572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6pPr>
            <a:lvl7pPr marL="9144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7pPr>
            <a:lvl8pPr marL="13716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8pPr>
            <a:lvl9pPr marL="18288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9pPr>
          </a:lstStyle>
          <a:p>
            <a:pPr algn="ctr"/>
            <a:r>
              <a:rPr lang="nb-NO" sz="6000" kern="0" dirty="0">
                <a:solidFill>
                  <a:schemeClr val="tx1"/>
                </a:solidFill>
                <a:latin typeface="Helvetica Light" panose="020B0403020202020204" pitchFamily="34" charset="0"/>
              </a:rPr>
              <a:t>The </a:t>
            </a:r>
            <a:r>
              <a:rPr lang="nb-NO" sz="6000" kern="0" dirty="0" err="1">
                <a:solidFill>
                  <a:schemeClr val="tx1"/>
                </a:solidFill>
                <a:latin typeface="Helvetica Light" panose="020B0403020202020204" pitchFamily="34" charset="0"/>
              </a:rPr>
              <a:t>complexity</a:t>
            </a:r>
            <a:r>
              <a:rPr lang="nb-NO" sz="6000" kern="0" dirty="0">
                <a:solidFill>
                  <a:schemeClr val="tx1"/>
                </a:solidFill>
                <a:latin typeface="Helvetica Light" panose="020B0403020202020204" pitchFamily="34" charset="0"/>
              </a:rPr>
              <a:t> </a:t>
            </a:r>
            <a:r>
              <a:rPr lang="nb-NO" sz="6000" kern="0" dirty="0" err="1">
                <a:solidFill>
                  <a:schemeClr val="tx1"/>
                </a:solidFill>
                <a:latin typeface="Helvetica Light" panose="020B0403020202020204" pitchFamily="34" charset="0"/>
              </a:rPr>
              <a:t>moves</a:t>
            </a:r>
            <a:endParaRPr lang="nb-NO" sz="6000" kern="0" dirty="0">
              <a:solidFill>
                <a:schemeClr val="tx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3235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3AA77D-EFF5-9745-AA9B-B36A38272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51" y="886691"/>
            <a:ext cx="11825698" cy="5084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39077F-513D-3346-BACB-16D16120DE2D}"/>
              </a:ext>
            </a:extLst>
          </p:cNvPr>
          <p:cNvSpPr txBox="1"/>
          <p:nvPr/>
        </p:nvSpPr>
        <p:spPr>
          <a:xfrm>
            <a:off x="568036" y="304800"/>
            <a:ext cx="639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roles/Oracle12Driver/tasks/</a:t>
            </a:r>
            <a:r>
              <a:rPr lang="en-US" sz="2800" b="1" dirty="0" err="1"/>
              <a:t>main.yaml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783158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20E29E-254B-8149-BDBF-3C1BD2FE4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58" y="872046"/>
            <a:ext cx="11888742" cy="51139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B26D1C-D002-3046-B6A7-3583FA86F145}"/>
              </a:ext>
            </a:extLst>
          </p:cNvPr>
          <p:cNvSpPr txBox="1"/>
          <p:nvPr/>
        </p:nvSpPr>
        <p:spPr>
          <a:xfrm>
            <a:off x="568036" y="304800"/>
            <a:ext cx="639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roles/Oracle12Driver/tasks/</a:t>
            </a:r>
            <a:r>
              <a:rPr lang="en-US" sz="2800" b="1" dirty="0" err="1"/>
              <a:t>main.yaml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323660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C99710-4B39-D845-BAB1-5B25CB388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7" y="1385455"/>
            <a:ext cx="11814626" cy="36575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3057D3-2B31-4D44-BC5E-7D013CEA67AA}"/>
              </a:ext>
            </a:extLst>
          </p:cNvPr>
          <p:cNvSpPr txBox="1"/>
          <p:nvPr/>
        </p:nvSpPr>
        <p:spPr>
          <a:xfrm>
            <a:off x="568036" y="304800"/>
            <a:ext cx="639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roles/Oracle12Driver/defaults/</a:t>
            </a:r>
            <a:r>
              <a:rPr lang="en-US" sz="2800" b="1" dirty="0" err="1"/>
              <a:t>main.yaml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898900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5736-33CF-7D4C-88AD-517B353E8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E4168-E483-5F42-8D0F-8CAC10101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tel 1">
            <a:extLst>
              <a:ext uri="{FF2B5EF4-FFF2-40B4-BE49-F238E27FC236}">
                <a16:creationId xmlns:a16="http://schemas.microsoft.com/office/drawing/2014/main" id="{C89E1B76-1EFD-BA46-8CE8-6322CC0AA6E7}"/>
              </a:ext>
            </a:extLst>
          </p:cNvPr>
          <p:cNvSpPr txBox="1">
            <a:spLocks/>
          </p:cNvSpPr>
          <p:nvPr/>
        </p:nvSpPr>
        <p:spPr>
          <a:xfrm>
            <a:off x="525298" y="2376055"/>
            <a:ext cx="11141404" cy="210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6000" dirty="0"/>
              <a:t>Lists and </a:t>
            </a:r>
            <a:r>
              <a:rPr lang="nb-NO" sz="6000" dirty="0" err="1"/>
              <a:t>iterators</a:t>
            </a:r>
            <a:endParaRPr lang="nb-NO" sz="6000" dirty="0"/>
          </a:p>
        </p:txBody>
      </p:sp>
    </p:spTree>
    <p:extLst>
      <p:ext uri="{BB962C8B-B14F-4D97-AF65-F5344CB8AC3E}">
        <p14:creationId xmlns:p14="http://schemas.microsoft.com/office/powerpoint/2010/main" val="23399019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4E7DB-5E80-1740-B909-6220D4258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61" y="828020"/>
            <a:ext cx="10919878" cy="2998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79B5FC-2FAA-254D-A906-F36F006FEAA2}"/>
              </a:ext>
            </a:extLst>
          </p:cNvPr>
          <p:cNvSpPr txBox="1"/>
          <p:nvPr/>
        </p:nvSpPr>
        <p:spPr>
          <a:xfrm>
            <a:off x="568036" y="304800"/>
            <a:ext cx="639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roles/Zookeeper/tasks/</a:t>
            </a:r>
            <a:r>
              <a:rPr lang="en-US" sz="2800" b="1" dirty="0" err="1"/>
              <a:t>main.yaml</a:t>
            </a:r>
            <a:endParaRPr lang="en-US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CD1CC4-7BF7-3C4E-9532-12461C5E1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61" y="4350172"/>
            <a:ext cx="10971457" cy="2102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B1751F-ADFF-3A48-8040-DC4125DB56F2}"/>
              </a:ext>
            </a:extLst>
          </p:cNvPr>
          <p:cNvSpPr txBox="1"/>
          <p:nvPr/>
        </p:nvSpPr>
        <p:spPr>
          <a:xfrm>
            <a:off x="568036" y="3826952"/>
            <a:ext cx="639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roles/Zookeeper/defaults/</a:t>
            </a:r>
            <a:r>
              <a:rPr lang="en-US" sz="2800" b="1" dirty="0" err="1"/>
              <a:t>main.yaml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64145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B078-810B-DB42-8054-39B4D51CB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A47B1-5A29-A743-873C-57C2D8B41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tel 1">
            <a:extLst>
              <a:ext uri="{FF2B5EF4-FFF2-40B4-BE49-F238E27FC236}">
                <a16:creationId xmlns:a16="http://schemas.microsoft.com/office/drawing/2014/main" id="{07F15891-0B46-1A41-8FCF-36EADB14A08F}"/>
              </a:ext>
            </a:extLst>
          </p:cNvPr>
          <p:cNvSpPr txBox="1">
            <a:spLocks/>
          </p:cNvSpPr>
          <p:nvPr/>
        </p:nvSpPr>
        <p:spPr>
          <a:xfrm>
            <a:off x="525298" y="2376055"/>
            <a:ext cx="11141404" cy="210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6000" dirty="0"/>
              <a:t>A </a:t>
            </a:r>
            <a:r>
              <a:rPr lang="nb-NO" sz="6000" dirty="0" err="1"/>
              <a:t>word</a:t>
            </a:r>
            <a:r>
              <a:rPr lang="nb-NO" sz="6000" dirty="0"/>
              <a:t> </a:t>
            </a:r>
            <a:r>
              <a:rPr lang="nb-NO" sz="6000" dirty="0" err="1"/>
              <a:t>on</a:t>
            </a:r>
            <a:r>
              <a:rPr lang="nb-NO" sz="6000" dirty="0"/>
              <a:t> variable </a:t>
            </a:r>
            <a:r>
              <a:rPr lang="nb-NO" sz="6000" dirty="0" err="1"/>
              <a:t>precendence</a:t>
            </a:r>
            <a:endParaRPr lang="nb-NO" sz="6000" dirty="0"/>
          </a:p>
        </p:txBody>
      </p:sp>
    </p:spTree>
    <p:extLst>
      <p:ext uri="{BB962C8B-B14F-4D97-AF65-F5344CB8AC3E}">
        <p14:creationId xmlns:p14="http://schemas.microsoft.com/office/powerpoint/2010/main" val="20053321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AACC5-DF02-244D-9428-752902DC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" dirty="0"/>
            </a:br>
            <a:r>
              <a:rPr lang="en" dirty="0"/>
              <a:t>From least to most important:</a:t>
            </a:r>
            <a:br>
              <a:rPr lang="e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485DA-16C3-4A4E-8E82-BFD677039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role</a:t>
            </a:r>
            <a:r>
              <a:rPr lang="nb-NO" dirty="0"/>
              <a:t> </a:t>
            </a:r>
            <a:r>
              <a:rPr lang="nb-NO" dirty="0" err="1"/>
              <a:t>defaults</a:t>
            </a:r>
            <a:endParaRPr lang="nb-NO" dirty="0"/>
          </a:p>
          <a:p>
            <a:r>
              <a:rPr lang="nb-NO" dirty="0" err="1"/>
              <a:t>group_vars</a:t>
            </a:r>
            <a:r>
              <a:rPr lang="nb-NO" dirty="0"/>
              <a:t>/</a:t>
            </a:r>
          </a:p>
          <a:p>
            <a:r>
              <a:rPr lang="nb-NO" dirty="0" err="1"/>
              <a:t>host_vars</a:t>
            </a:r>
            <a:r>
              <a:rPr lang="nb-NO" dirty="0"/>
              <a:t>/</a:t>
            </a:r>
          </a:p>
          <a:p>
            <a:r>
              <a:rPr lang="nb-NO" dirty="0"/>
              <a:t>host </a:t>
            </a:r>
            <a:r>
              <a:rPr lang="nb-NO" dirty="0" err="1"/>
              <a:t>facts</a:t>
            </a:r>
            <a:endParaRPr lang="nb-NO" dirty="0"/>
          </a:p>
          <a:p>
            <a:r>
              <a:rPr lang="nb-NO" dirty="0"/>
              <a:t>play vars</a:t>
            </a:r>
          </a:p>
          <a:p>
            <a:r>
              <a:rPr lang="nb-NO" dirty="0" err="1"/>
              <a:t>include_vars</a:t>
            </a:r>
            <a:endParaRPr lang="nb-NO" dirty="0"/>
          </a:p>
          <a:p>
            <a:r>
              <a:rPr lang="nb-NO" dirty="0" err="1"/>
              <a:t>set_facts</a:t>
            </a:r>
            <a:endParaRPr lang="nb-NO" dirty="0"/>
          </a:p>
          <a:p>
            <a:r>
              <a:rPr lang="nb-NO" dirty="0" err="1"/>
              <a:t>extra</a:t>
            </a:r>
            <a:r>
              <a:rPr lang="nb-NO" dirty="0"/>
              <a:t> vars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9431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B078-810B-DB42-8054-39B4D51CB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A47B1-5A29-A743-873C-57C2D8B41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tel 1">
            <a:extLst>
              <a:ext uri="{FF2B5EF4-FFF2-40B4-BE49-F238E27FC236}">
                <a16:creationId xmlns:a16="http://schemas.microsoft.com/office/drawing/2014/main" id="{07F15891-0B46-1A41-8FCF-36EADB14A08F}"/>
              </a:ext>
            </a:extLst>
          </p:cNvPr>
          <p:cNvSpPr txBox="1">
            <a:spLocks/>
          </p:cNvSpPr>
          <p:nvPr/>
        </p:nvSpPr>
        <p:spPr>
          <a:xfrm>
            <a:off x="525298" y="2376055"/>
            <a:ext cx="11141404" cy="210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6000" dirty="0"/>
              <a:t>A </a:t>
            </a:r>
            <a:r>
              <a:rPr lang="nb-NO" sz="6000" dirty="0" err="1"/>
              <a:t>word</a:t>
            </a:r>
            <a:r>
              <a:rPr lang="nb-NO" sz="6000" dirty="0"/>
              <a:t> </a:t>
            </a:r>
            <a:r>
              <a:rPr lang="nb-NO" sz="6000" dirty="0" err="1"/>
              <a:t>on</a:t>
            </a:r>
            <a:r>
              <a:rPr lang="nb-NO" sz="6000" dirty="0"/>
              <a:t> </a:t>
            </a:r>
            <a:r>
              <a:rPr lang="nb-NO" sz="6000" dirty="0" err="1"/>
              <a:t>state</a:t>
            </a:r>
            <a:r>
              <a:rPr lang="nb-NO" sz="6000" dirty="0"/>
              <a:t> and </a:t>
            </a:r>
            <a:r>
              <a:rPr lang="nb-NO" sz="6000" dirty="0" err="1"/>
              <a:t>idempotency</a:t>
            </a:r>
            <a:endParaRPr lang="nb-NO" sz="6000" dirty="0"/>
          </a:p>
        </p:txBody>
      </p:sp>
    </p:spTree>
    <p:extLst>
      <p:ext uri="{BB962C8B-B14F-4D97-AF65-F5344CB8AC3E}">
        <p14:creationId xmlns:p14="http://schemas.microsoft.com/office/powerpoint/2010/main" val="19002464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B078-810B-DB42-8054-39B4D51CB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A47B1-5A29-A743-873C-57C2D8B41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tel 1">
            <a:extLst>
              <a:ext uri="{FF2B5EF4-FFF2-40B4-BE49-F238E27FC236}">
                <a16:creationId xmlns:a16="http://schemas.microsoft.com/office/drawing/2014/main" id="{07F15891-0B46-1A41-8FCF-36EADB14A08F}"/>
              </a:ext>
            </a:extLst>
          </p:cNvPr>
          <p:cNvSpPr txBox="1">
            <a:spLocks/>
          </p:cNvSpPr>
          <p:nvPr/>
        </p:nvSpPr>
        <p:spPr>
          <a:xfrm>
            <a:off x="525298" y="2376055"/>
            <a:ext cx="11141404" cy="210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6000" dirty="0" err="1"/>
              <a:t>Always</a:t>
            </a:r>
            <a:r>
              <a:rPr lang="nb-NO" sz="6000" dirty="0"/>
              <a:t> </a:t>
            </a:r>
            <a:r>
              <a:rPr lang="nb-NO" sz="6000" dirty="0" err="1"/>
              <a:t>pick</a:t>
            </a:r>
            <a:r>
              <a:rPr lang="nb-NO" sz="6000" dirty="0"/>
              <a:t> </a:t>
            </a:r>
            <a:r>
              <a:rPr lang="nb-NO" sz="6000" dirty="0" err="1"/>
              <a:t>modules</a:t>
            </a:r>
            <a:r>
              <a:rPr lang="nb-NO" sz="6000" dirty="0"/>
              <a:t> over </a:t>
            </a:r>
            <a:r>
              <a:rPr lang="nb-NO" sz="6000" dirty="0" err="1"/>
              <a:t>shell</a:t>
            </a:r>
            <a:r>
              <a:rPr lang="nb-NO" sz="6000" dirty="0"/>
              <a:t> </a:t>
            </a:r>
            <a:r>
              <a:rPr lang="nb-NO" sz="6000" dirty="0" err="1"/>
              <a:t>commands</a:t>
            </a:r>
            <a:r>
              <a:rPr lang="nb-NO" sz="6000" dirty="0"/>
              <a:t> (</a:t>
            </a:r>
            <a:r>
              <a:rPr lang="nb-NO" sz="6000" dirty="0" err="1"/>
              <a:t>if</a:t>
            </a:r>
            <a:r>
              <a:rPr lang="nb-NO" sz="6000" dirty="0"/>
              <a:t> </a:t>
            </a:r>
            <a:r>
              <a:rPr lang="nb-NO" sz="6000" dirty="0" err="1"/>
              <a:t>possible</a:t>
            </a:r>
            <a:r>
              <a:rPr lang="nb-NO" sz="60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8119037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F9E59E-DCBF-3A4E-A398-9C3827815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01" y="543790"/>
            <a:ext cx="11773399" cy="5770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3A9E4B-C0EF-1642-B9B9-48E277D6A141}"/>
              </a:ext>
            </a:extLst>
          </p:cNvPr>
          <p:cNvSpPr txBox="1"/>
          <p:nvPr/>
        </p:nvSpPr>
        <p:spPr>
          <a:xfrm>
            <a:off x="554182" y="20570"/>
            <a:ext cx="639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roles/</a:t>
            </a:r>
            <a:r>
              <a:rPr lang="en-US" sz="2800" b="1" dirty="0" err="1"/>
              <a:t>MKDocs</a:t>
            </a:r>
            <a:r>
              <a:rPr lang="en-US" sz="2800" b="1" dirty="0"/>
              <a:t>/tasks/</a:t>
            </a:r>
            <a:r>
              <a:rPr lang="en-US" sz="2800" b="1" dirty="0" err="1"/>
              <a:t>main.yaml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03686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9CDA67-45D5-1E40-86B2-B64145B4C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48" y="507274"/>
            <a:ext cx="2540000" cy="2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E3EE11-116C-CF4E-A294-4E71B090B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309" y="3309256"/>
            <a:ext cx="1210627" cy="2213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5D20F6-49FB-8041-AA75-98DD39C90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300" y="5342950"/>
            <a:ext cx="3918857" cy="728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7332DC-C407-1D4B-8CF3-6CF8177CB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198" y="957942"/>
            <a:ext cx="5658738" cy="14557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64A66C-5AAA-2B4F-868E-C3A12BD3C2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588" y="3172820"/>
            <a:ext cx="2174421" cy="10925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7FE4E9-CEF9-0F44-B660-C9A81A79EB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51" y="3497943"/>
            <a:ext cx="1951682" cy="277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685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F9C51F-73DC-A041-B3C5-C4B91F5C3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758687"/>
            <a:ext cx="12370324" cy="1340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95ADCC-65AC-A947-BD64-68AE004DDC62}"/>
              </a:ext>
            </a:extLst>
          </p:cNvPr>
          <p:cNvSpPr txBox="1"/>
          <p:nvPr/>
        </p:nvSpPr>
        <p:spPr>
          <a:xfrm>
            <a:off x="439882" y="467379"/>
            <a:ext cx="639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roles/</a:t>
            </a:r>
            <a:r>
              <a:rPr lang="en-US" sz="2800" b="1" dirty="0" err="1"/>
              <a:t>MKDocs</a:t>
            </a:r>
            <a:r>
              <a:rPr lang="en-US" sz="2800" b="1" dirty="0"/>
              <a:t>/tasks/</a:t>
            </a:r>
            <a:r>
              <a:rPr lang="en-US" sz="2800" b="1" dirty="0" err="1"/>
              <a:t>main.yaml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183679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 txBox="1">
            <a:spLocks/>
          </p:cNvSpPr>
          <p:nvPr/>
        </p:nvSpPr>
        <p:spPr>
          <a:xfrm>
            <a:off x="525298" y="2968337"/>
            <a:ext cx="11141404" cy="210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6000" dirty="0" err="1"/>
              <a:t>Exercise</a:t>
            </a:r>
            <a:r>
              <a:rPr lang="nb-NO" sz="6000" dirty="0"/>
              <a:t> 3: </a:t>
            </a:r>
            <a:br>
              <a:rPr lang="nb-NO" sz="6000" dirty="0"/>
            </a:br>
            <a:r>
              <a:rPr lang="nb-NO" sz="6000" dirty="0" err="1"/>
              <a:t>Roles</a:t>
            </a:r>
            <a:r>
              <a:rPr lang="nb-NO" sz="6000" dirty="0"/>
              <a:t>, variables and </a:t>
            </a:r>
            <a:r>
              <a:rPr lang="nb-NO" sz="6000" dirty="0" err="1"/>
              <a:t>iterators</a:t>
            </a:r>
            <a:endParaRPr lang="nb-NO" sz="6000" dirty="0"/>
          </a:p>
          <a:p>
            <a:pPr algn="ctr"/>
            <a:endParaRPr lang="nb-NO" sz="6000" dirty="0"/>
          </a:p>
        </p:txBody>
      </p:sp>
    </p:spTree>
    <p:extLst>
      <p:ext uri="{BB962C8B-B14F-4D97-AF65-F5344CB8AC3E}">
        <p14:creationId xmlns:p14="http://schemas.microsoft.com/office/powerpoint/2010/main" val="20309399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 txBox="1">
            <a:spLocks/>
          </p:cNvSpPr>
          <p:nvPr/>
        </p:nvSpPr>
        <p:spPr>
          <a:xfrm>
            <a:off x="525298" y="2376055"/>
            <a:ext cx="11141404" cy="210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6000" dirty="0"/>
              <a:t>Part 4:</a:t>
            </a:r>
            <a:br>
              <a:rPr lang="nb-NO" sz="6000" dirty="0"/>
            </a:br>
            <a:r>
              <a:rPr lang="nb-NO" sz="6000" dirty="0"/>
              <a:t>Handlers, </a:t>
            </a:r>
            <a:r>
              <a:rPr lang="nb-NO" sz="6000" dirty="0" err="1"/>
              <a:t>templates</a:t>
            </a:r>
            <a:r>
              <a:rPr lang="nb-NO" sz="6000" dirty="0"/>
              <a:t>, files</a:t>
            </a:r>
          </a:p>
        </p:txBody>
      </p:sp>
    </p:spTree>
    <p:extLst>
      <p:ext uri="{BB962C8B-B14F-4D97-AF65-F5344CB8AC3E}">
        <p14:creationId xmlns:p14="http://schemas.microsoft.com/office/powerpoint/2010/main" val="15889506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B47BFF-40BE-E047-B292-A2EF77561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6" y="403513"/>
            <a:ext cx="11187577" cy="605097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F977CB-586D-9E4E-BAD9-16EB77CD9B2D}"/>
              </a:ext>
            </a:extLst>
          </p:cNvPr>
          <p:cNvCxnSpPr>
            <a:cxnSpLocks/>
          </p:cNvCxnSpPr>
          <p:nvPr/>
        </p:nvCxnSpPr>
        <p:spPr>
          <a:xfrm>
            <a:off x="3872345" y="2195946"/>
            <a:ext cx="444730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6F2DD6-3720-9A4A-8B74-32FBC5488CA5}"/>
              </a:ext>
            </a:extLst>
          </p:cNvPr>
          <p:cNvCxnSpPr>
            <a:cxnSpLocks/>
          </p:cNvCxnSpPr>
          <p:nvPr/>
        </p:nvCxnSpPr>
        <p:spPr>
          <a:xfrm>
            <a:off x="4215246" y="5652655"/>
            <a:ext cx="444730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57CAE0-278A-AF4E-BF57-186BF140C7A7}"/>
              </a:ext>
            </a:extLst>
          </p:cNvPr>
          <p:cNvCxnSpPr>
            <a:cxnSpLocks/>
          </p:cNvCxnSpPr>
          <p:nvPr/>
        </p:nvCxnSpPr>
        <p:spPr>
          <a:xfrm>
            <a:off x="4215246" y="3082637"/>
            <a:ext cx="444730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5612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8B50530D-0EA7-094C-9205-16A5374A6645}"/>
              </a:ext>
            </a:extLst>
          </p:cNvPr>
          <p:cNvSpPr txBox="1">
            <a:spLocks/>
          </p:cNvSpPr>
          <p:nvPr/>
        </p:nvSpPr>
        <p:spPr>
          <a:xfrm>
            <a:off x="525298" y="2376055"/>
            <a:ext cx="11141404" cy="210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6000" dirty="0"/>
              <a:t>Files </a:t>
            </a:r>
            <a:r>
              <a:rPr lang="nb-NO" sz="6000" dirty="0" err="1"/>
              <a:t>vs</a:t>
            </a:r>
            <a:r>
              <a:rPr lang="nb-NO" sz="6000" dirty="0"/>
              <a:t> Templates</a:t>
            </a:r>
          </a:p>
        </p:txBody>
      </p:sp>
    </p:spTree>
    <p:extLst>
      <p:ext uri="{BB962C8B-B14F-4D97-AF65-F5344CB8AC3E}">
        <p14:creationId xmlns:p14="http://schemas.microsoft.com/office/powerpoint/2010/main" val="5171328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3CC5B0-8DBB-4F40-ADAC-8A58E43A8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41" y="828020"/>
            <a:ext cx="11591518" cy="22444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8C6CD6-B5C0-5344-BA6C-A19184BA81F0}"/>
              </a:ext>
            </a:extLst>
          </p:cNvPr>
          <p:cNvSpPr txBox="1"/>
          <p:nvPr/>
        </p:nvSpPr>
        <p:spPr>
          <a:xfrm>
            <a:off x="568036" y="304800"/>
            <a:ext cx="639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roles/</a:t>
            </a:r>
            <a:r>
              <a:rPr lang="en-US" sz="2800" b="1" dirty="0" err="1"/>
              <a:t>TeamCityAgent</a:t>
            </a:r>
            <a:r>
              <a:rPr lang="en-US" sz="2800" b="1" dirty="0"/>
              <a:t>/tasks/</a:t>
            </a:r>
            <a:r>
              <a:rPr lang="en-US" sz="2800" b="1" dirty="0" err="1"/>
              <a:t>main.yaml</a:t>
            </a:r>
            <a:endParaRPr lang="en-US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6E8B0-A8BA-204F-9623-7842F971D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41" y="3297381"/>
            <a:ext cx="10819059" cy="24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640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DF362F67-64B7-814D-AFAE-EAC35D53E854}"/>
              </a:ext>
            </a:extLst>
          </p:cNvPr>
          <p:cNvSpPr txBox="1">
            <a:spLocks/>
          </p:cNvSpPr>
          <p:nvPr/>
        </p:nvSpPr>
        <p:spPr>
          <a:xfrm>
            <a:off x="525298" y="2376055"/>
            <a:ext cx="11141404" cy="210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6000" dirty="0"/>
              <a:t>True </a:t>
            </a:r>
            <a:r>
              <a:rPr lang="nb-NO" sz="6000" dirty="0" err="1"/>
              <a:t>configuration</a:t>
            </a:r>
            <a:r>
              <a:rPr lang="nb-NO" sz="6000" dirty="0"/>
              <a:t> management </a:t>
            </a:r>
            <a:r>
              <a:rPr lang="nb-NO" sz="6000" dirty="0" err="1"/>
              <a:t>with</a:t>
            </a:r>
            <a:r>
              <a:rPr lang="nb-NO" sz="6000" dirty="0"/>
              <a:t> templating and JINJA2</a:t>
            </a:r>
          </a:p>
        </p:txBody>
      </p:sp>
    </p:spTree>
    <p:extLst>
      <p:ext uri="{BB962C8B-B14F-4D97-AF65-F5344CB8AC3E}">
        <p14:creationId xmlns:p14="http://schemas.microsoft.com/office/powerpoint/2010/main" val="31989287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CCB678-F639-ED43-B281-F87E23238B31}"/>
              </a:ext>
            </a:extLst>
          </p:cNvPr>
          <p:cNvSpPr txBox="1"/>
          <p:nvPr/>
        </p:nvSpPr>
        <p:spPr>
          <a:xfrm>
            <a:off x="568036" y="0"/>
            <a:ext cx="8423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roles/</a:t>
            </a:r>
            <a:r>
              <a:rPr lang="en-US" sz="2800" b="1" dirty="0" err="1"/>
              <a:t>TeamCityAgent</a:t>
            </a:r>
            <a:r>
              <a:rPr lang="en-US" sz="2800" b="1" dirty="0"/>
              <a:t>/templates/</a:t>
            </a:r>
            <a:r>
              <a:rPr lang="en-US" sz="2800" b="1" dirty="0" err="1"/>
              <a:t>buildAgent.properties</a:t>
            </a:r>
            <a:endParaRPr lang="en-US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0F916E-5FCB-DB4D-B8D9-CD6E24EAA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864" y="523220"/>
            <a:ext cx="7454272" cy="628839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B16699-9E14-F942-9278-B4FD21CE2FC7}"/>
              </a:ext>
            </a:extLst>
          </p:cNvPr>
          <p:cNvCxnSpPr>
            <a:cxnSpLocks/>
          </p:cNvCxnSpPr>
          <p:nvPr/>
        </p:nvCxnSpPr>
        <p:spPr>
          <a:xfrm>
            <a:off x="6584374" y="4585855"/>
            <a:ext cx="444730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32F417-4E3E-6C4F-81B2-073FFA646A9D}"/>
              </a:ext>
            </a:extLst>
          </p:cNvPr>
          <p:cNvCxnSpPr>
            <a:cxnSpLocks/>
          </p:cNvCxnSpPr>
          <p:nvPr/>
        </p:nvCxnSpPr>
        <p:spPr>
          <a:xfrm>
            <a:off x="6767945" y="762000"/>
            <a:ext cx="444730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4F5230-4195-4440-A1BF-B47E8304B589}"/>
              </a:ext>
            </a:extLst>
          </p:cNvPr>
          <p:cNvCxnSpPr>
            <a:cxnSpLocks/>
          </p:cNvCxnSpPr>
          <p:nvPr/>
        </p:nvCxnSpPr>
        <p:spPr>
          <a:xfrm>
            <a:off x="6584374" y="6650182"/>
            <a:ext cx="444730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5603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63DE43-EEB2-244D-84E5-75FDA818F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79" y="734291"/>
            <a:ext cx="11366462" cy="48554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A25FD7-9813-924F-B6F8-2744A58FEB18}"/>
              </a:ext>
            </a:extLst>
          </p:cNvPr>
          <p:cNvSpPr txBox="1"/>
          <p:nvPr/>
        </p:nvSpPr>
        <p:spPr>
          <a:xfrm>
            <a:off x="651779" y="211071"/>
            <a:ext cx="9836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roles/</a:t>
            </a:r>
            <a:r>
              <a:rPr lang="en-US" sz="2800" b="1" dirty="0" err="1"/>
              <a:t>SplunkForwarder</a:t>
            </a:r>
            <a:r>
              <a:rPr lang="en-US" sz="2800" b="1" dirty="0"/>
              <a:t>/templates/input.conf.j2</a:t>
            </a:r>
          </a:p>
        </p:txBody>
      </p:sp>
    </p:spTree>
    <p:extLst>
      <p:ext uri="{BB962C8B-B14F-4D97-AF65-F5344CB8AC3E}">
        <p14:creationId xmlns:p14="http://schemas.microsoft.com/office/powerpoint/2010/main" val="12332245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C6B041-F3E1-3A44-B82E-12938932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0" y="2175163"/>
            <a:ext cx="11948701" cy="1801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EEAB80-9124-9E44-BEC1-62B97C508D48}"/>
              </a:ext>
            </a:extLst>
          </p:cNvPr>
          <p:cNvSpPr txBox="1"/>
          <p:nvPr/>
        </p:nvSpPr>
        <p:spPr>
          <a:xfrm>
            <a:off x="554797" y="418889"/>
            <a:ext cx="9836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roles/</a:t>
            </a:r>
            <a:r>
              <a:rPr lang="en-US" sz="2800" b="1" dirty="0" err="1"/>
              <a:t>HAProxy</a:t>
            </a:r>
            <a:r>
              <a:rPr lang="en-US" sz="2800" b="1" dirty="0"/>
              <a:t>/templates/haproxy.conf.j2</a:t>
            </a:r>
          </a:p>
        </p:txBody>
      </p:sp>
    </p:spTree>
    <p:extLst>
      <p:ext uri="{BB962C8B-B14F-4D97-AF65-F5344CB8AC3E}">
        <p14:creationId xmlns:p14="http://schemas.microsoft.com/office/powerpoint/2010/main" val="1678553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6246</TotalTime>
  <Words>569</Words>
  <Application>Microsoft Macintosh PowerPoint</Application>
  <PresentationFormat>Widescreen</PresentationFormat>
  <Paragraphs>163</Paragraphs>
  <Slides>112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8" baseType="lpstr">
      <vt:lpstr>Arial</vt:lpstr>
      <vt:lpstr>Calibri</vt:lpstr>
      <vt:lpstr>Calibri Light</vt:lpstr>
      <vt:lpstr>Helvetica</vt:lpstr>
      <vt:lpstr>Helvetica Light</vt:lpstr>
      <vt:lpstr>Office-tema</vt:lpstr>
      <vt:lpstr>PowerPoint Presentation</vt:lpstr>
      <vt:lpstr>Key takeaways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Snowflake vs. Phoenix Servers</vt:lpstr>
      <vt:lpstr>Infrastructure as code:</vt:lpstr>
      <vt:lpstr>Reproducible Environments</vt:lpstr>
      <vt:lpstr>Servers in version control </vt:lpstr>
      <vt:lpstr>Configuration management</vt:lpstr>
      <vt:lpstr>Explicit process</vt:lpstr>
      <vt:lpstr>Safety!</vt:lpstr>
      <vt:lpstr>PowerPoint Presentation</vt:lpstr>
      <vt:lpstr>Baked vs. Fried servers</vt:lpstr>
      <vt:lpstr>The usual suspects</vt:lpstr>
      <vt:lpstr>PowerPoint Presentation</vt:lpstr>
      <vt:lpstr>PowerPoint Presentation</vt:lpstr>
      <vt:lpstr>Why Ansible?</vt:lpstr>
      <vt:lpstr>PowerPoint Presentation</vt:lpstr>
      <vt:lpstr>PowerPoint Presentation</vt:lpstr>
      <vt:lpstr>Open Source</vt:lpstr>
      <vt:lpstr>PowerPoint Presentation</vt:lpstr>
      <vt:lpstr>PowerPoint Presentation</vt:lpstr>
      <vt:lpstr>The correct abstraction (for us)</vt:lpstr>
      <vt:lpstr>PowerPoint Presentation</vt:lpstr>
      <vt:lpstr>PowerPoint Presentation</vt:lpstr>
      <vt:lpstr>PowerPoint Presentation</vt:lpstr>
      <vt:lpstr>PowerPoint Presentation</vt:lpstr>
      <vt:lpstr>The benefits of Infrastructure as Code: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roles: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From least to most important: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Elise Eikrem Rindarøy</dc:creator>
  <cp:lastModifiedBy>Elise Eikrem Rindarøy</cp:lastModifiedBy>
  <cp:revision>6</cp:revision>
  <cp:lastPrinted>2019-05-13T10:42:56Z</cp:lastPrinted>
  <dcterms:created xsi:type="dcterms:W3CDTF">2019-05-09T07:23:11Z</dcterms:created>
  <dcterms:modified xsi:type="dcterms:W3CDTF">2019-05-14T08:31:48Z</dcterms:modified>
</cp:coreProperties>
</file>